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828" r:id="rId2"/>
    <p:sldMasterId id="2147483678" r:id="rId3"/>
  </p:sldMasterIdLst>
  <p:notesMasterIdLst>
    <p:notesMasterId r:id="rId38"/>
  </p:notesMasterIdLst>
  <p:handoutMasterIdLst>
    <p:handoutMasterId r:id="rId39"/>
  </p:handoutMasterIdLst>
  <p:sldIdLst>
    <p:sldId id="256" r:id="rId4"/>
    <p:sldId id="258" r:id="rId5"/>
    <p:sldId id="257" r:id="rId6"/>
    <p:sldId id="259" r:id="rId7"/>
    <p:sldId id="271" r:id="rId8"/>
    <p:sldId id="260" r:id="rId9"/>
    <p:sldId id="272" r:id="rId10"/>
    <p:sldId id="273" r:id="rId11"/>
    <p:sldId id="268" r:id="rId12"/>
    <p:sldId id="261" r:id="rId13"/>
    <p:sldId id="263" r:id="rId14"/>
    <p:sldId id="264" r:id="rId15"/>
    <p:sldId id="262" r:id="rId16"/>
    <p:sldId id="270" r:id="rId17"/>
    <p:sldId id="265" r:id="rId18"/>
    <p:sldId id="266" r:id="rId19"/>
    <p:sldId id="269" r:id="rId20"/>
    <p:sldId id="267" r:id="rId21"/>
    <p:sldId id="284" r:id="rId22"/>
    <p:sldId id="285" r:id="rId23"/>
    <p:sldId id="286" r:id="rId24"/>
    <p:sldId id="274" r:id="rId25"/>
    <p:sldId id="275" r:id="rId26"/>
    <p:sldId id="276" r:id="rId27"/>
    <p:sldId id="277" r:id="rId28"/>
    <p:sldId id="278" r:id="rId29"/>
    <p:sldId id="287" r:id="rId30"/>
    <p:sldId id="288" r:id="rId31"/>
    <p:sldId id="289" r:id="rId32"/>
    <p:sldId id="280" r:id="rId33"/>
    <p:sldId id="290" r:id="rId34"/>
    <p:sldId id="281" r:id="rId35"/>
    <p:sldId id="282" r:id="rId36"/>
    <p:sldId id="283" r:id="rId37"/>
  </p:sldIdLst>
  <p:sldSz cx="9144000" cy="6858000" type="screen4x3"/>
  <p:notesSz cx="6797675" cy="9926638"/>
  <p:defaultTextStyle>
    <a:defPPr>
      <a:defRPr lang="fr-FR"/>
    </a:defPPr>
    <a:lvl1pPr algn="l" rtl="0" fontAlgn="base">
      <a:spcBef>
        <a:spcPct val="0"/>
      </a:spcBef>
      <a:spcAft>
        <a:spcPct val="0"/>
      </a:spcAft>
      <a:defRPr kern="1200">
        <a:solidFill>
          <a:schemeClr val="tx1"/>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Arial" charset="0"/>
      </a:defRPr>
    </a:lvl2pPr>
    <a:lvl3pPr marL="914400" algn="l" rtl="0" fontAlgn="base">
      <a:spcBef>
        <a:spcPct val="0"/>
      </a:spcBef>
      <a:spcAft>
        <a:spcPct val="0"/>
      </a:spcAft>
      <a:defRPr kern="1200">
        <a:solidFill>
          <a:schemeClr val="tx1"/>
        </a:solidFill>
        <a:latin typeface="Calibri" charset="0"/>
        <a:ea typeface="ＭＳ Ｐゴシック" charset="0"/>
        <a:cs typeface="Arial" charset="0"/>
      </a:defRPr>
    </a:lvl3pPr>
    <a:lvl4pPr marL="1371600" algn="l" rtl="0" fontAlgn="base">
      <a:spcBef>
        <a:spcPct val="0"/>
      </a:spcBef>
      <a:spcAft>
        <a:spcPct val="0"/>
      </a:spcAft>
      <a:defRPr kern="1200">
        <a:solidFill>
          <a:schemeClr val="tx1"/>
        </a:solidFill>
        <a:latin typeface="Calibri" charset="0"/>
        <a:ea typeface="ＭＳ Ｐゴシック" charset="0"/>
        <a:cs typeface="Arial" charset="0"/>
      </a:defRPr>
    </a:lvl4pPr>
    <a:lvl5pPr marL="1828800" algn="l" rtl="0" fontAlgn="base">
      <a:spcBef>
        <a:spcPct val="0"/>
      </a:spcBef>
      <a:spcAft>
        <a:spcPct val="0"/>
      </a:spcAft>
      <a:defRPr kern="1200">
        <a:solidFill>
          <a:schemeClr val="tx1"/>
        </a:solidFill>
        <a:latin typeface="Calibri" charset="0"/>
        <a:ea typeface="ＭＳ Ｐゴシック" charset="0"/>
        <a:cs typeface="Arial" charset="0"/>
      </a:defRPr>
    </a:lvl5pPr>
    <a:lvl6pPr marL="2286000" algn="l" defTabSz="457200" rtl="0" eaLnBrk="1" latinLnBrk="0" hangingPunct="1">
      <a:defRPr kern="1200">
        <a:solidFill>
          <a:schemeClr val="tx1"/>
        </a:solidFill>
        <a:latin typeface="Calibri" charset="0"/>
        <a:ea typeface="ＭＳ Ｐゴシック" charset="0"/>
        <a:cs typeface="Arial" charset="0"/>
      </a:defRPr>
    </a:lvl6pPr>
    <a:lvl7pPr marL="2743200" algn="l" defTabSz="457200" rtl="0" eaLnBrk="1" latinLnBrk="0" hangingPunct="1">
      <a:defRPr kern="1200">
        <a:solidFill>
          <a:schemeClr val="tx1"/>
        </a:solidFill>
        <a:latin typeface="Calibri" charset="0"/>
        <a:ea typeface="ＭＳ Ｐゴシック" charset="0"/>
        <a:cs typeface="Arial" charset="0"/>
      </a:defRPr>
    </a:lvl7pPr>
    <a:lvl8pPr marL="3200400" algn="l" defTabSz="457200" rtl="0" eaLnBrk="1" latinLnBrk="0" hangingPunct="1">
      <a:defRPr kern="1200">
        <a:solidFill>
          <a:schemeClr val="tx1"/>
        </a:solidFill>
        <a:latin typeface="Calibri" charset="0"/>
        <a:ea typeface="ＭＳ Ｐゴシック" charset="0"/>
        <a:cs typeface="Arial" charset="0"/>
      </a:defRPr>
    </a:lvl8pPr>
    <a:lvl9pPr marL="3657600" algn="l" defTabSz="457200" rtl="0" eaLnBrk="1" latinLnBrk="0" hangingPunct="1">
      <a:defRPr kern="1200">
        <a:solidFill>
          <a:schemeClr val="tx1"/>
        </a:solidFill>
        <a:latin typeface="Calibri"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B9E0"/>
    <a:srgbClr val="000000"/>
    <a:srgbClr val="014A9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5" autoAdjust="0"/>
    <p:restoredTop sz="94617" autoAdjust="0"/>
  </p:normalViewPr>
  <p:slideViewPr>
    <p:cSldViewPr>
      <p:cViewPr>
        <p:scale>
          <a:sx n="81" d="100"/>
          <a:sy n="81" d="100"/>
        </p:scale>
        <p:origin x="-1768" y="-304"/>
      </p:cViewPr>
      <p:guideLst>
        <p:guide orient="horz" pos="4319"/>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47D17553-BB03-DF40-8D1A-8DA2921BDC0B}" type="datetimeFigureOut">
              <a:rPr lang="en-US" smtClean="0"/>
              <a:t>29/02/16</a:t>
            </a:fld>
            <a:endParaRPr lang="en-US"/>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52436B30-7462-4D40-ADAA-B3E4D1DB81EB}" type="slidenum">
              <a:rPr lang="en-US" smtClean="0"/>
              <a:t>‹#›</a:t>
            </a:fld>
            <a:endParaRPr lang="en-US"/>
          </a:p>
        </p:txBody>
      </p:sp>
    </p:spTree>
    <p:extLst>
      <p:ext uri="{BB962C8B-B14F-4D97-AF65-F5344CB8AC3E}">
        <p14:creationId xmlns:p14="http://schemas.microsoft.com/office/powerpoint/2010/main" val="41357900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0FB50337-CABE-BB4C-9A3A-FB90CB850A61}" type="datetimeFigureOut">
              <a:rPr lang="en-US" smtClean="0"/>
              <a:t>29/02/16</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086EF652-3074-7C4B-B617-648243C36399}" type="slidenum">
              <a:rPr lang="en-US" smtClean="0"/>
              <a:t>‹#›</a:t>
            </a:fld>
            <a:endParaRPr lang="en-US"/>
          </a:p>
        </p:txBody>
      </p:sp>
    </p:spTree>
    <p:extLst>
      <p:ext uri="{BB962C8B-B14F-4D97-AF65-F5344CB8AC3E}">
        <p14:creationId xmlns:p14="http://schemas.microsoft.com/office/powerpoint/2010/main" val="8906321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6EF652-3074-7C4B-B617-648243C36399}" type="slidenum">
              <a:rPr lang="en-US" smtClean="0"/>
              <a:t>6</a:t>
            </a:fld>
            <a:endParaRPr lang="en-US"/>
          </a:p>
        </p:txBody>
      </p:sp>
    </p:spTree>
    <p:extLst>
      <p:ext uri="{BB962C8B-B14F-4D97-AF65-F5344CB8AC3E}">
        <p14:creationId xmlns:p14="http://schemas.microsoft.com/office/powerpoint/2010/main" val="242048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F84FCD1-909D-DA44-806D-8E7BDF360063}" type="slidenum">
              <a:rPr lang="fr-FR" smtClean="0"/>
              <a:t>24</a:t>
            </a:fld>
            <a:endParaRPr lang="fr-FR"/>
          </a:p>
        </p:txBody>
      </p:sp>
    </p:spTree>
    <p:extLst>
      <p:ext uri="{BB962C8B-B14F-4D97-AF65-F5344CB8AC3E}">
        <p14:creationId xmlns:p14="http://schemas.microsoft.com/office/powerpoint/2010/main" val="4073214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6"/>
            <a:ext cx="7772400" cy="1470025"/>
          </a:xfrm>
        </p:spPr>
        <p:txBody>
          <a:bodyPr/>
          <a:lstStyle/>
          <a:p>
            <a:r>
              <a:rPr lang="fr-FR" smtClean="0"/>
              <a:t>Modifiez le style du titre</a:t>
            </a:r>
            <a:endParaRPr lang="fr-BE"/>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BE"/>
          </a:p>
        </p:txBody>
      </p:sp>
      <p:sp>
        <p:nvSpPr>
          <p:cNvPr id="4" name="Espace réservé de la date 3"/>
          <p:cNvSpPr>
            <a:spLocks noGrp="1"/>
          </p:cNvSpPr>
          <p:nvPr>
            <p:ph type="dt" sz="half" idx="10"/>
          </p:nvPr>
        </p:nvSpPr>
        <p:spPr/>
        <p:txBody>
          <a:bodyPr/>
          <a:lstStyle>
            <a:lvl1pPr>
              <a:defRPr/>
            </a:lvl1pPr>
          </a:lstStyle>
          <a:p>
            <a:fld id="{60106A51-B9EB-5540-9EA7-3B7470F99C3D}"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10F2C632-2687-BB42-8BF9-B3534E379022}" type="slidenum">
              <a:rPr lang="fr-BE"/>
              <a:pPr/>
              <a:t>‹#›</a:t>
            </a:fld>
            <a:endParaRPr lang="fr-BE"/>
          </a:p>
        </p:txBody>
      </p:sp>
    </p:spTree>
    <p:extLst>
      <p:ext uri="{BB962C8B-B14F-4D97-AF65-F5344CB8AC3E}">
        <p14:creationId xmlns:p14="http://schemas.microsoft.com/office/powerpoint/2010/main" val="294859491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e la date 3"/>
          <p:cNvSpPr>
            <a:spLocks noGrp="1"/>
          </p:cNvSpPr>
          <p:nvPr>
            <p:ph type="dt" sz="half" idx="10"/>
          </p:nvPr>
        </p:nvSpPr>
        <p:spPr/>
        <p:txBody>
          <a:bodyPr/>
          <a:lstStyle>
            <a:lvl1pPr>
              <a:defRPr/>
            </a:lvl1pPr>
          </a:lstStyle>
          <a:p>
            <a:fld id="{998FACF9-E23F-C149-8318-34F2C0B6F11A}" type="datetime1">
              <a:rPr lang="en-US" smtClean="0"/>
              <a:t>29/02/16</a:t>
            </a:fld>
            <a:endParaRPr lang="fr-BE"/>
          </a:p>
        </p:txBody>
      </p:sp>
      <p:sp>
        <p:nvSpPr>
          <p:cNvPr id="4" name="Espace réservé du pied de page 4"/>
          <p:cNvSpPr>
            <a:spLocks noGrp="1"/>
          </p:cNvSpPr>
          <p:nvPr>
            <p:ph type="ftr" sz="quarter" idx="11"/>
          </p:nvPr>
        </p:nvSpPr>
        <p:spPr/>
        <p:txBody>
          <a:bodyPr/>
          <a:lstStyle>
            <a:lvl1pPr>
              <a:defRPr/>
            </a:lvl1pPr>
          </a:lstStyle>
          <a:p>
            <a:pPr>
              <a:defRPr/>
            </a:pPr>
            <a:endParaRPr lang="fr-BE"/>
          </a:p>
        </p:txBody>
      </p:sp>
      <p:sp>
        <p:nvSpPr>
          <p:cNvPr id="5" name="Espace réservé du numéro de diapositive 5"/>
          <p:cNvSpPr>
            <a:spLocks noGrp="1"/>
          </p:cNvSpPr>
          <p:nvPr>
            <p:ph type="sldNum" sz="quarter" idx="12"/>
          </p:nvPr>
        </p:nvSpPr>
        <p:spPr/>
        <p:txBody>
          <a:bodyPr/>
          <a:lstStyle>
            <a:lvl1pPr>
              <a:defRPr/>
            </a:lvl1pPr>
          </a:lstStyle>
          <a:p>
            <a:fld id="{0701E2BB-FBC0-A043-843E-93F5AC8C89E8}" type="slidenum">
              <a:rPr lang="fr-BE"/>
              <a:pPr/>
              <a:t>‹#›</a:t>
            </a:fld>
            <a:endParaRPr lang="fr-BE"/>
          </a:p>
        </p:txBody>
      </p:sp>
    </p:spTree>
    <p:extLst>
      <p:ext uri="{BB962C8B-B14F-4D97-AF65-F5344CB8AC3E}">
        <p14:creationId xmlns:p14="http://schemas.microsoft.com/office/powerpoint/2010/main" val="1660490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0CF73A1E-222A-BF45-9148-0392D8FAB719}" type="datetime1">
              <a:rPr lang="en-US" smtClean="0"/>
              <a:t>29/02/16</a:t>
            </a:fld>
            <a:endParaRPr lang="fr-BE"/>
          </a:p>
        </p:txBody>
      </p:sp>
      <p:sp>
        <p:nvSpPr>
          <p:cNvPr id="3" name="Espace réservé du pied de page 4"/>
          <p:cNvSpPr>
            <a:spLocks noGrp="1"/>
          </p:cNvSpPr>
          <p:nvPr>
            <p:ph type="ftr" sz="quarter" idx="11"/>
          </p:nvPr>
        </p:nvSpPr>
        <p:spPr/>
        <p:txBody>
          <a:bodyPr/>
          <a:lstStyle>
            <a:lvl1pPr>
              <a:defRPr/>
            </a:lvl1pPr>
          </a:lstStyle>
          <a:p>
            <a:pPr>
              <a:defRPr/>
            </a:pPr>
            <a:endParaRPr lang="fr-BE"/>
          </a:p>
        </p:txBody>
      </p:sp>
      <p:sp>
        <p:nvSpPr>
          <p:cNvPr id="4" name="Espace réservé du numéro de diapositive 5"/>
          <p:cNvSpPr>
            <a:spLocks noGrp="1"/>
          </p:cNvSpPr>
          <p:nvPr>
            <p:ph type="sldNum" sz="quarter" idx="12"/>
          </p:nvPr>
        </p:nvSpPr>
        <p:spPr/>
        <p:txBody>
          <a:bodyPr/>
          <a:lstStyle>
            <a:lvl1pPr>
              <a:defRPr/>
            </a:lvl1pPr>
          </a:lstStyle>
          <a:p>
            <a:fld id="{E94B654E-5C20-DC4E-B346-F884F6C6B647}" type="slidenum">
              <a:rPr lang="fr-BE"/>
              <a:pPr/>
              <a:t>‹#›</a:t>
            </a:fld>
            <a:endParaRPr lang="fr-BE"/>
          </a:p>
        </p:txBody>
      </p:sp>
    </p:spTree>
    <p:extLst>
      <p:ext uri="{BB962C8B-B14F-4D97-AF65-F5344CB8AC3E}">
        <p14:creationId xmlns:p14="http://schemas.microsoft.com/office/powerpoint/2010/main" val="271723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87624" y="238324"/>
            <a:ext cx="2277889" cy="958428"/>
          </a:xfrm>
        </p:spPr>
        <p:txBody>
          <a:bodyPr anchor="b"/>
          <a:lstStyle>
            <a:lvl1pPr algn="l">
              <a:defRPr sz="2000" b="1"/>
            </a:lvl1pPr>
          </a:lstStyle>
          <a:p>
            <a:r>
              <a:rPr lang="fr-FR" dirty="0" smtClean="0"/>
              <a:t>Modifiez le style du titre</a:t>
            </a:r>
            <a:endParaRPr lang="fr-BE" dirty="0"/>
          </a:p>
        </p:txBody>
      </p:sp>
      <p:sp>
        <p:nvSpPr>
          <p:cNvPr id="3" name="Espace réservé du contenu 2"/>
          <p:cNvSpPr>
            <a:spLocks noGrp="1"/>
          </p:cNvSpPr>
          <p:nvPr>
            <p:ph idx="1"/>
          </p:nvPr>
        </p:nvSpPr>
        <p:spPr>
          <a:xfrm>
            <a:off x="3575050" y="188640"/>
            <a:ext cx="5111750" cy="59375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4" name="Espace réservé du texte 3"/>
          <p:cNvSpPr>
            <a:spLocks noGrp="1"/>
          </p:cNvSpPr>
          <p:nvPr>
            <p:ph type="body" sz="half" idx="2"/>
          </p:nvPr>
        </p:nvSpPr>
        <p:spPr>
          <a:xfrm>
            <a:off x="1187624" y="1412776"/>
            <a:ext cx="2277889" cy="4713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fld id="{4FFE27F6-D6B0-B942-AB64-403852C81D8A}" type="datetime1">
              <a:rPr lang="en-US" smtClean="0"/>
              <a:t>29/02/16</a:t>
            </a:fld>
            <a:endParaRPr lang="fr-BE"/>
          </a:p>
        </p:txBody>
      </p:sp>
      <p:sp>
        <p:nvSpPr>
          <p:cNvPr id="6" name="Espace réservé du pied de page 4"/>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p:cNvSpPr>
            <a:spLocks noGrp="1"/>
          </p:cNvSpPr>
          <p:nvPr>
            <p:ph type="sldNum" sz="quarter" idx="12"/>
          </p:nvPr>
        </p:nvSpPr>
        <p:spPr/>
        <p:txBody>
          <a:bodyPr/>
          <a:lstStyle>
            <a:lvl1pPr>
              <a:defRPr/>
            </a:lvl1pPr>
          </a:lstStyle>
          <a:p>
            <a:fld id="{1E178740-0F25-864D-B740-3EE4E5598048}" type="slidenum">
              <a:rPr lang="fr-BE"/>
              <a:pPr/>
              <a:t>‹#›</a:t>
            </a:fld>
            <a:endParaRPr lang="fr-BE"/>
          </a:p>
        </p:txBody>
      </p:sp>
    </p:spTree>
    <p:extLst>
      <p:ext uri="{BB962C8B-B14F-4D97-AF65-F5344CB8AC3E}">
        <p14:creationId xmlns:p14="http://schemas.microsoft.com/office/powerpoint/2010/main" val="178664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BE"/>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BE"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fld id="{9F67DDD6-F8CF-E24A-9083-1724F01058B9}" type="datetime1">
              <a:rPr lang="en-US" smtClean="0"/>
              <a:t>29/02/16</a:t>
            </a:fld>
            <a:endParaRPr lang="fr-BE"/>
          </a:p>
        </p:txBody>
      </p:sp>
      <p:sp>
        <p:nvSpPr>
          <p:cNvPr id="6" name="Espace réservé du pied de page 4"/>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p:cNvSpPr>
            <a:spLocks noGrp="1"/>
          </p:cNvSpPr>
          <p:nvPr>
            <p:ph type="sldNum" sz="quarter" idx="12"/>
          </p:nvPr>
        </p:nvSpPr>
        <p:spPr/>
        <p:txBody>
          <a:bodyPr/>
          <a:lstStyle>
            <a:lvl1pPr>
              <a:defRPr/>
            </a:lvl1pPr>
          </a:lstStyle>
          <a:p>
            <a:fld id="{F1C8F577-F9E8-1C4C-8CBC-096C5840046F}" type="slidenum">
              <a:rPr lang="fr-BE"/>
              <a:pPr/>
              <a:t>‹#›</a:t>
            </a:fld>
            <a:endParaRPr lang="fr-BE"/>
          </a:p>
        </p:txBody>
      </p:sp>
    </p:spTree>
    <p:extLst>
      <p:ext uri="{BB962C8B-B14F-4D97-AF65-F5344CB8AC3E}">
        <p14:creationId xmlns:p14="http://schemas.microsoft.com/office/powerpoint/2010/main" val="1425381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lvl1pPr>
              <a:defRPr/>
            </a:lvl1pPr>
          </a:lstStyle>
          <a:p>
            <a:fld id="{5C12C17C-C9F7-E94B-99E7-6B220B2E601F}"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A5F286DE-57E3-404F-B34B-6BEB648D9A73}" type="slidenum">
              <a:rPr lang="fr-BE"/>
              <a:pPr/>
              <a:t>‹#›</a:t>
            </a:fld>
            <a:endParaRPr lang="fr-BE"/>
          </a:p>
        </p:txBody>
      </p:sp>
    </p:spTree>
    <p:extLst>
      <p:ext uri="{BB962C8B-B14F-4D97-AF65-F5344CB8AC3E}">
        <p14:creationId xmlns:p14="http://schemas.microsoft.com/office/powerpoint/2010/main" val="1402625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835696" y="836712"/>
            <a:ext cx="5638800" cy="1143000"/>
          </a:xfrm>
        </p:spPr>
        <p:txBody>
          <a:bodyPr lIns="0">
            <a:noAutofit/>
          </a:bodyPr>
          <a:lstStyle>
            <a:lvl1pPr algn="l">
              <a:defRPr sz="1800"/>
            </a:lvl1pPr>
          </a:lstStyle>
          <a:p>
            <a:endParaRPr lang="fr-FR" dirty="0"/>
          </a:p>
        </p:txBody>
      </p:sp>
    </p:spTree>
    <p:extLst>
      <p:ext uri="{BB962C8B-B14F-4D97-AF65-F5344CB8AC3E}">
        <p14:creationId xmlns:p14="http://schemas.microsoft.com/office/powerpoint/2010/main" val="3219966808"/>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835696" y="836712"/>
            <a:ext cx="5638800" cy="1143000"/>
          </a:xfrm>
        </p:spPr>
        <p:txBody>
          <a:bodyPr lIns="0">
            <a:noAutofit/>
          </a:bodyPr>
          <a:lstStyle>
            <a:lvl1pPr algn="l">
              <a:defRPr sz="1800"/>
            </a:lvl1pPr>
          </a:lstStyle>
          <a:p>
            <a:endParaRPr lang="fr-FR" dirty="0"/>
          </a:p>
        </p:txBody>
      </p:sp>
      <p:sp>
        <p:nvSpPr>
          <p:cNvPr id="7" name="Espace réservé du contenu 2"/>
          <p:cNvSpPr>
            <a:spLocks noGrp="1"/>
          </p:cNvSpPr>
          <p:nvPr>
            <p:ph idx="1"/>
          </p:nvPr>
        </p:nvSpPr>
        <p:spPr>
          <a:xfrm>
            <a:off x="899592" y="2084852"/>
            <a:ext cx="7715200" cy="4525433"/>
          </a:xfrm>
        </p:spPr>
        <p:txBody>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Tree>
    <p:extLst>
      <p:ext uri="{BB962C8B-B14F-4D97-AF65-F5344CB8AC3E}">
        <p14:creationId xmlns:p14="http://schemas.microsoft.com/office/powerpoint/2010/main" val="1252510422"/>
      </p:ext>
    </p:extLst>
  </p:cSld>
  <p:clrMapOvr>
    <a:masterClrMapping/>
  </p:clrMapOvr>
  <p:transition xmlns:p14="http://schemas.microsoft.com/office/powerpoint/2010/mai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Date Placeholder 2"/>
          <p:cNvSpPr>
            <a:spLocks noGrp="1"/>
          </p:cNvSpPr>
          <p:nvPr>
            <p:ph type="dt" sz="half" idx="10"/>
          </p:nvPr>
        </p:nvSpPr>
        <p:spPr/>
        <p:txBody>
          <a:bodyPr/>
          <a:lstStyle/>
          <a:p>
            <a:fld id="{2E6833A5-7A47-5644-8607-FC40C4001021}" type="datetime1">
              <a:rPr lang="en-US" smtClean="0"/>
              <a:t>29/02/16</a:t>
            </a:fld>
            <a:endParaRPr lang="fr-BE"/>
          </a:p>
        </p:txBody>
      </p:sp>
      <p:sp>
        <p:nvSpPr>
          <p:cNvPr id="4" name="Footer Placeholder 3"/>
          <p:cNvSpPr>
            <a:spLocks noGrp="1"/>
          </p:cNvSpPr>
          <p:nvPr>
            <p:ph type="ftr" sz="quarter" idx="11"/>
          </p:nvPr>
        </p:nvSpPr>
        <p:spPr/>
        <p:txBody>
          <a:bodyPr/>
          <a:lstStyle/>
          <a:p>
            <a:pPr>
              <a:defRPr/>
            </a:pPr>
            <a:endParaRPr lang="fr-BE"/>
          </a:p>
        </p:txBody>
      </p:sp>
      <p:sp>
        <p:nvSpPr>
          <p:cNvPr id="5" name="Slide Number Placeholder 4"/>
          <p:cNvSpPr>
            <a:spLocks noGrp="1"/>
          </p:cNvSpPr>
          <p:nvPr>
            <p:ph type="sldNum" sz="quarter" idx="12"/>
          </p:nvPr>
        </p:nvSpPr>
        <p:spPr/>
        <p:txBody>
          <a:bodyPr/>
          <a:lstStyle/>
          <a:p>
            <a:fld id="{4F7B023A-0451-334F-8A9A-A91110FBFE85}" type="slidenum">
              <a:rPr lang="fr-BE" smtClean="0"/>
              <a:pPr/>
              <a:t>‹#›</a:t>
            </a:fld>
            <a:endParaRPr lang="fr-BE"/>
          </a:p>
        </p:txBody>
      </p:sp>
    </p:spTree>
    <p:extLst>
      <p:ext uri="{BB962C8B-B14F-4D97-AF65-F5344CB8AC3E}">
        <p14:creationId xmlns:p14="http://schemas.microsoft.com/office/powerpoint/2010/main" val="169988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6"/>
            <a:ext cx="7772400" cy="1470025"/>
          </a:xfrm>
        </p:spPr>
        <p:txBody>
          <a:bodyPr/>
          <a:lstStyle/>
          <a:p>
            <a:r>
              <a:rPr lang="fr-FR" smtClean="0"/>
              <a:t>Modifiez le style du titre</a:t>
            </a:r>
            <a:endParaRPr lang="fr-BE"/>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BE"/>
          </a:p>
        </p:txBody>
      </p:sp>
      <p:sp>
        <p:nvSpPr>
          <p:cNvPr id="4" name="Espace réservé de la date 3"/>
          <p:cNvSpPr>
            <a:spLocks noGrp="1"/>
          </p:cNvSpPr>
          <p:nvPr>
            <p:ph type="dt" sz="half" idx="10"/>
          </p:nvPr>
        </p:nvSpPr>
        <p:spPr/>
        <p:txBody>
          <a:bodyPr/>
          <a:lstStyle>
            <a:lvl1pPr>
              <a:defRPr/>
            </a:lvl1pPr>
          </a:lstStyle>
          <a:p>
            <a:fld id="{B5BD35B2-4489-5044-9666-C2C0983B66FC}"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552FFBCA-526A-654B-83B2-DBA7146BFAC9}" type="slidenum">
              <a:rPr lang="fr-BE"/>
              <a:pPr/>
              <a:t>‹#›</a:t>
            </a:fld>
            <a:endParaRPr lang="fr-BE"/>
          </a:p>
        </p:txBody>
      </p:sp>
    </p:spTree>
    <p:extLst>
      <p:ext uri="{BB962C8B-B14F-4D97-AF65-F5344CB8AC3E}">
        <p14:creationId xmlns:p14="http://schemas.microsoft.com/office/powerpoint/2010/main" val="1051120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67544" y="476672"/>
            <a:ext cx="8229600" cy="1143000"/>
          </a:xfrm>
        </p:spPr>
        <p:txBody>
          <a:bodyPr/>
          <a:lstStyle/>
          <a:p>
            <a:endParaRPr lang="fr-BE" dirty="0"/>
          </a:p>
        </p:txBody>
      </p:sp>
      <p:sp>
        <p:nvSpPr>
          <p:cNvPr id="3" name="Espace réservé du contenu 2"/>
          <p:cNvSpPr>
            <a:spLocks noGrp="1"/>
          </p:cNvSpPr>
          <p:nvPr>
            <p:ph idx="1"/>
          </p:nvPr>
        </p:nvSpPr>
        <p:spPr>
          <a:xfrm>
            <a:off x="946150" y="1600200"/>
            <a:ext cx="7283450" cy="4525963"/>
          </a:xfrm>
          <a:prstGeom prst="rect">
            <a:avLst/>
          </a:prstGeom>
        </p:spPr>
        <p:txBody>
          <a:bodyPr/>
          <a:lstStyle>
            <a:lvl1pPr>
              <a:defRPr baseline="0"/>
            </a:lvl1pPr>
            <a:lvl2pPr marL="457200" indent="0">
              <a:buNone/>
              <a:defRPr baseline="0"/>
            </a:lvl2pPr>
          </a:lstStyle>
          <a:p>
            <a:pPr lvl="0"/>
            <a:endParaRPr lang="fr-BE" dirty="0"/>
          </a:p>
        </p:txBody>
      </p:sp>
      <p:sp>
        <p:nvSpPr>
          <p:cNvPr id="4" name="Espace réservé de la date 3"/>
          <p:cNvSpPr>
            <a:spLocks noGrp="1"/>
          </p:cNvSpPr>
          <p:nvPr>
            <p:ph type="dt" sz="half" idx="10"/>
          </p:nvPr>
        </p:nvSpPr>
        <p:spPr/>
        <p:txBody>
          <a:bodyPr/>
          <a:lstStyle>
            <a:lvl1pPr>
              <a:defRPr/>
            </a:lvl1pPr>
          </a:lstStyle>
          <a:p>
            <a:fld id="{92ADD5BD-8854-1743-90AD-23A46791AB6D}"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53ADC043-D7E6-7046-84AC-D864AF9D28D3}" type="slidenum">
              <a:rPr lang="fr-BE"/>
              <a:pPr/>
              <a:t>‹#›</a:t>
            </a:fld>
            <a:endParaRPr lang="fr-BE"/>
          </a:p>
        </p:txBody>
      </p:sp>
    </p:spTree>
    <p:extLst>
      <p:ext uri="{BB962C8B-B14F-4D97-AF65-F5344CB8AC3E}">
        <p14:creationId xmlns:p14="http://schemas.microsoft.com/office/powerpoint/2010/main" val="117966676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Modifiez le style des sous-titres du masque</a:t>
            </a:r>
            <a:endParaRPr lang="fr-BE" dirty="0"/>
          </a:p>
        </p:txBody>
      </p:sp>
      <p:sp>
        <p:nvSpPr>
          <p:cNvPr id="4" name="Espace réservé de la date 3"/>
          <p:cNvSpPr>
            <a:spLocks noGrp="1"/>
          </p:cNvSpPr>
          <p:nvPr>
            <p:ph type="dt" sz="half" idx="10"/>
          </p:nvPr>
        </p:nvSpPr>
        <p:spPr/>
        <p:txBody>
          <a:bodyPr/>
          <a:lstStyle>
            <a:lvl1pPr>
              <a:defRPr/>
            </a:lvl1pPr>
          </a:lstStyle>
          <a:p>
            <a:fld id="{21CA9736-DFEE-1046-B0C1-A66941C746BB}"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3A973D4E-DAE1-8A47-A8E7-9C8292035368}" type="slidenum">
              <a:rPr lang="fr-BE"/>
              <a:pPr/>
              <a:t>‹#›</a:t>
            </a:fld>
            <a:endParaRPr lang="fr-BE"/>
          </a:p>
        </p:txBody>
      </p:sp>
    </p:spTree>
    <p:extLst>
      <p:ext uri="{BB962C8B-B14F-4D97-AF65-F5344CB8AC3E}">
        <p14:creationId xmlns:p14="http://schemas.microsoft.com/office/powerpoint/2010/main" val="3680734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lvl1pPr>
              <a:defRPr/>
            </a:lvl1pPr>
          </a:lstStyle>
          <a:p>
            <a:fld id="{B1E4CB8A-C144-9243-8C29-4571CEFF9CF3}"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53ADC043-D7E6-7046-84AC-D864AF9D28D3}" type="slidenum">
              <a:rPr lang="fr-BE"/>
              <a:pPr/>
              <a:t>‹#›</a:t>
            </a:fld>
            <a:endParaRPr lang="fr-BE"/>
          </a:p>
        </p:txBody>
      </p:sp>
    </p:spTree>
    <p:extLst>
      <p:ext uri="{BB962C8B-B14F-4D97-AF65-F5344CB8AC3E}">
        <p14:creationId xmlns:p14="http://schemas.microsoft.com/office/powerpoint/2010/main" val="2938376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15616" y="4425132"/>
            <a:ext cx="7772400" cy="822300"/>
          </a:xfrm>
        </p:spPr>
        <p:txBody>
          <a:bodyPr anchor="t"/>
          <a:lstStyle>
            <a:lvl1pPr algn="l">
              <a:defRPr sz="4000" b="1" cap="all"/>
            </a:lvl1pPr>
          </a:lstStyle>
          <a:p>
            <a:r>
              <a:rPr lang="fr-FR" smtClean="0"/>
              <a:t>Modifiez le style du titre</a:t>
            </a:r>
            <a:endParaRPr lang="fr-BE"/>
          </a:p>
        </p:txBody>
      </p:sp>
      <p:sp>
        <p:nvSpPr>
          <p:cNvPr id="3" name="Espace réservé du texte 2"/>
          <p:cNvSpPr>
            <a:spLocks noGrp="1"/>
          </p:cNvSpPr>
          <p:nvPr>
            <p:ph type="body" idx="1"/>
          </p:nvPr>
        </p:nvSpPr>
        <p:spPr>
          <a:xfrm>
            <a:off x="1115616" y="292494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fld id="{8C07ABA3-4C37-FA40-97A0-83624D841338}" type="datetime1">
              <a:rPr lang="en-US" smtClean="0"/>
              <a:t>29/02/16</a:t>
            </a:fld>
            <a:endParaRPr lang="fr-BE"/>
          </a:p>
        </p:txBody>
      </p:sp>
      <p:sp>
        <p:nvSpPr>
          <p:cNvPr id="5" name="Espace réservé du pied de page 4"/>
          <p:cNvSpPr>
            <a:spLocks noGrp="1"/>
          </p:cNvSpPr>
          <p:nvPr>
            <p:ph type="ftr" sz="quarter" idx="11"/>
          </p:nvPr>
        </p:nvSpPr>
        <p:spPr/>
        <p:txBody>
          <a:bodyPr/>
          <a:lstStyle>
            <a:lvl1pPr>
              <a:defRPr/>
            </a:lvl1pPr>
          </a:lstStyle>
          <a:p>
            <a:pPr>
              <a:defRPr/>
            </a:pPr>
            <a:endParaRPr lang="fr-BE"/>
          </a:p>
        </p:txBody>
      </p:sp>
      <p:sp>
        <p:nvSpPr>
          <p:cNvPr id="6" name="Espace réservé du numéro de diapositive 5"/>
          <p:cNvSpPr>
            <a:spLocks noGrp="1"/>
          </p:cNvSpPr>
          <p:nvPr>
            <p:ph type="sldNum" sz="quarter" idx="12"/>
          </p:nvPr>
        </p:nvSpPr>
        <p:spPr/>
        <p:txBody>
          <a:bodyPr/>
          <a:lstStyle>
            <a:lvl1pPr>
              <a:defRPr/>
            </a:lvl1pPr>
          </a:lstStyle>
          <a:p>
            <a:fld id="{2B209588-CB33-B64F-B0AF-CEDFE72B22CD}" type="slidenum">
              <a:rPr lang="fr-BE"/>
              <a:pPr/>
              <a:t>‹#›</a:t>
            </a:fld>
            <a:endParaRPr lang="fr-BE"/>
          </a:p>
        </p:txBody>
      </p:sp>
    </p:spTree>
    <p:extLst>
      <p:ext uri="{BB962C8B-B14F-4D97-AF65-F5344CB8AC3E}">
        <p14:creationId xmlns:p14="http://schemas.microsoft.com/office/powerpoint/2010/main" val="162132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BE"/>
          </a:p>
        </p:txBody>
      </p:sp>
      <p:sp>
        <p:nvSpPr>
          <p:cNvPr id="3" name="Espace réservé du contenu 2"/>
          <p:cNvSpPr>
            <a:spLocks noGrp="1"/>
          </p:cNvSpPr>
          <p:nvPr>
            <p:ph sz="half" idx="1"/>
          </p:nvPr>
        </p:nvSpPr>
        <p:spPr>
          <a:xfrm>
            <a:off x="1331640" y="1600200"/>
            <a:ext cx="316416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BE" dirty="0"/>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3"/>
          <p:cNvSpPr>
            <a:spLocks noGrp="1"/>
          </p:cNvSpPr>
          <p:nvPr>
            <p:ph type="dt" sz="half" idx="10"/>
          </p:nvPr>
        </p:nvSpPr>
        <p:spPr/>
        <p:txBody>
          <a:bodyPr/>
          <a:lstStyle>
            <a:lvl1pPr>
              <a:defRPr/>
            </a:lvl1pPr>
          </a:lstStyle>
          <a:p>
            <a:fld id="{D5E70EC6-EC4F-5941-95A1-297CA6E7652E}" type="datetime1">
              <a:rPr lang="en-US" smtClean="0"/>
              <a:t>29/02/16</a:t>
            </a:fld>
            <a:endParaRPr lang="fr-BE"/>
          </a:p>
        </p:txBody>
      </p:sp>
      <p:sp>
        <p:nvSpPr>
          <p:cNvPr id="6" name="Espace réservé du pied de page 4"/>
          <p:cNvSpPr>
            <a:spLocks noGrp="1"/>
          </p:cNvSpPr>
          <p:nvPr>
            <p:ph type="ftr" sz="quarter" idx="11"/>
          </p:nvPr>
        </p:nvSpPr>
        <p:spPr/>
        <p:txBody>
          <a:bodyPr/>
          <a:lstStyle>
            <a:lvl1pPr>
              <a:defRPr/>
            </a:lvl1pPr>
          </a:lstStyle>
          <a:p>
            <a:pPr>
              <a:defRPr/>
            </a:pPr>
            <a:endParaRPr lang="fr-BE"/>
          </a:p>
        </p:txBody>
      </p:sp>
      <p:sp>
        <p:nvSpPr>
          <p:cNvPr id="7" name="Espace réservé du numéro de diapositive 5"/>
          <p:cNvSpPr>
            <a:spLocks noGrp="1"/>
          </p:cNvSpPr>
          <p:nvPr>
            <p:ph type="sldNum" sz="quarter" idx="12"/>
          </p:nvPr>
        </p:nvSpPr>
        <p:spPr/>
        <p:txBody>
          <a:bodyPr/>
          <a:lstStyle>
            <a:lvl1pPr>
              <a:defRPr/>
            </a:lvl1pPr>
          </a:lstStyle>
          <a:p>
            <a:fld id="{26BBA572-52E5-1747-B2F9-9DED95A5FAAA}" type="slidenum">
              <a:rPr lang="fr-BE"/>
              <a:pPr/>
              <a:t>‹#›</a:t>
            </a:fld>
            <a:endParaRPr lang="fr-BE"/>
          </a:p>
        </p:txBody>
      </p:sp>
    </p:spTree>
    <p:extLst>
      <p:ext uri="{BB962C8B-B14F-4D97-AF65-F5344CB8AC3E}">
        <p14:creationId xmlns:p14="http://schemas.microsoft.com/office/powerpoint/2010/main" val="27236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3"/>
          <p:cNvSpPr>
            <a:spLocks noGrp="1"/>
          </p:cNvSpPr>
          <p:nvPr>
            <p:ph type="dt" sz="half" idx="10"/>
          </p:nvPr>
        </p:nvSpPr>
        <p:spPr/>
        <p:txBody>
          <a:bodyPr/>
          <a:lstStyle>
            <a:lvl1pPr>
              <a:defRPr/>
            </a:lvl1pPr>
          </a:lstStyle>
          <a:p>
            <a:fld id="{1405AB21-621A-B543-8140-F669CE0E7714}" type="datetime1">
              <a:rPr lang="en-US" smtClean="0"/>
              <a:t>29/02/16</a:t>
            </a:fld>
            <a:endParaRPr lang="fr-BE"/>
          </a:p>
        </p:txBody>
      </p:sp>
      <p:sp>
        <p:nvSpPr>
          <p:cNvPr id="8" name="Espace réservé du pied de page 4"/>
          <p:cNvSpPr>
            <a:spLocks noGrp="1"/>
          </p:cNvSpPr>
          <p:nvPr>
            <p:ph type="ftr" sz="quarter" idx="11"/>
          </p:nvPr>
        </p:nvSpPr>
        <p:spPr/>
        <p:txBody>
          <a:bodyPr/>
          <a:lstStyle>
            <a:lvl1pPr>
              <a:defRPr/>
            </a:lvl1pPr>
          </a:lstStyle>
          <a:p>
            <a:pPr>
              <a:defRPr/>
            </a:pPr>
            <a:endParaRPr lang="fr-BE"/>
          </a:p>
        </p:txBody>
      </p:sp>
      <p:sp>
        <p:nvSpPr>
          <p:cNvPr id="9" name="Espace réservé du numéro de diapositive 5"/>
          <p:cNvSpPr>
            <a:spLocks noGrp="1"/>
          </p:cNvSpPr>
          <p:nvPr>
            <p:ph type="sldNum" sz="quarter" idx="12"/>
          </p:nvPr>
        </p:nvSpPr>
        <p:spPr/>
        <p:txBody>
          <a:bodyPr/>
          <a:lstStyle>
            <a:lvl1pPr>
              <a:defRPr/>
            </a:lvl1pPr>
          </a:lstStyle>
          <a:p>
            <a:fld id="{37C10D93-AFA5-5D45-9F85-5371F40683EB}" type="slidenum">
              <a:rPr lang="fr-BE"/>
              <a:pPr/>
              <a:t>‹#›</a:t>
            </a:fld>
            <a:endParaRPr lang="fr-BE"/>
          </a:p>
        </p:txBody>
      </p:sp>
    </p:spTree>
    <p:extLst>
      <p:ext uri="{BB962C8B-B14F-4D97-AF65-F5344CB8AC3E}">
        <p14:creationId xmlns:p14="http://schemas.microsoft.com/office/powerpoint/2010/main" val="949605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theme" Target="../theme/theme3.xml"/><Relationship Id="rId14" Type="http://schemas.openxmlformats.org/officeDocument/2006/relationships/image" Target="../media/image4.png"/><Relationship Id="rId15"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3563888" y="90872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nl-BE" dirty="0" smtClean="0"/>
              <a:t>NMR</a:t>
            </a:r>
            <a:endParaRPr lang="fr-BE" dirty="0"/>
          </a:p>
        </p:txBody>
      </p:sp>
      <p:sp>
        <p:nvSpPr>
          <p:cNvPr id="4" name="Espace réservé de la date 3"/>
          <p:cNvSpPr>
            <a:spLocks noGrp="1"/>
          </p:cNvSpPr>
          <p:nvPr>
            <p:ph type="dt" sz="half" idx="2"/>
          </p:nvPr>
        </p:nvSpPr>
        <p:spPr>
          <a:xfrm>
            <a:off x="457200" y="6356350"/>
            <a:ext cx="2133600" cy="36671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EC22E57C-C4E3-9349-88B6-252546DB2081}" type="datetime1">
              <a:rPr lang="en-US" smtClean="0"/>
              <a:t>29/02/16</a:t>
            </a:fld>
            <a:endParaRPr lang="fr-BE"/>
          </a:p>
        </p:txBody>
      </p:sp>
      <p:sp>
        <p:nvSpPr>
          <p:cNvPr id="5" name="Espace réservé du pied de page 4"/>
          <p:cNvSpPr>
            <a:spLocks noGrp="1"/>
          </p:cNvSpPr>
          <p:nvPr>
            <p:ph type="ftr" sz="quarter" idx="3"/>
          </p:nvPr>
        </p:nvSpPr>
        <p:spPr>
          <a:xfrm>
            <a:off x="3124200" y="6356350"/>
            <a:ext cx="2895600" cy="36671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fr-BE"/>
          </a:p>
        </p:txBody>
      </p:sp>
      <p:sp>
        <p:nvSpPr>
          <p:cNvPr id="6" name="Espace réservé du numéro de diapositive 5"/>
          <p:cNvSpPr>
            <a:spLocks noGrp="1"/>
          </p:cNvSpPr>
          <p:nvPr>
            <p:ph type="sldNum" sz="quarter" idx="4"/>
          </p:nvPr>
        </p:nvSpPr>
        <p:spPr>
          <a:xfrm>
            <a:off x="6553200" y="6356350"/>
            <a:ext cx="2133600" cy="36671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F7B023A-0451-334F-8A9A-A91110FBFE85}" type="slidenum">
              <a:rPr lang="fr-BE"/>
              <a:pPr/>
              <a:t>‹#›</a:t>
            </a:fld>
            <a:endParaRPr lang="fr-BE"/>
          </a:p>
        </p:txBody>
      </p:sp>
      <p:sp>
        <p:nvSpPr>
          <p:cNvPr id="7" name="Rectangle 6"/>
          <p:cNvSpPr>
            <a:spLocks noChangeArrowheads="1"/>
          </p:cNvSpPr>
          <p:nvPr userDrawn="1"/>
        </p:nvSpPr>
        <p:spPr bwMode="auto">
          <a:xfrm>
            <a:off x="1619250" y="646113"/>
            <a:ext cx="6121400" cy="5565775"/>
          </a:xfrm>
          <a:prstGeom prst="rect">
            <a:avLst/>
          </a:prstGeom>
          <a:noFill/>
          <a:ln w="3175">
            <a:noFill/>
            <a:miter lim="800000"/>
            <a:headEnd/>
            <a:tailEnd/>
          </a:ln>
          <a:effectLst>
            <a:outerShdw blurRad="50800" dist="38100" dir="2700000" algn="tl" rotWithShape="0">
              <a:srgbClr val="000000">
                <a:alpha val="39998"/>
              </a:srgbClr>
            </a:outerShdw>
          </a:effectLst>
        </p:spPr>
        <p:txBody>
          <a:bodyPr anchor="ctr"/>
          <a:lstStyle/>
          <a:p>
            <a:pPr algn="ctr">
              <a:defRPr/>
            </a:pPr>
            <a:endParaRPr lang="fr-BE">
              <a:solidFill>
                <a:schemeClr val="lt1"/>
              </a:solidFill>
              <a:latin typeface="+mn-lt"/>
              <a:ea typeface="+mn-ea"/>
              <a:cs typeface="+mn-cs"/>
            </a:endParaRPr>
          </a:p>
        </p:txBody>
      </p:sp>
      <p:pic>
        <p:nvPicPr>
          <p:cNvPr id="1031" name="Image 10" descr="ULB-ligne-droite.eps"/>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488" y="74613"/>
            <a:ext cx="51371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Image 9" descr="barrette-ulb-elargie-ppt.jpg"/>
          <p:cNvPicPr>
            <a:picLocks/>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742113"/>
            <a:ext cx="9144000" cy="11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6" r:id="rId1"/>
    <p:sldLayoutId id="2147483910" r:id="rId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ヒラギノ角ゴ Pro W3" pitchFamily="-101" charset="-128"/>
          <a:cs typeface="ヒラギノ角ゴ Pro W3" pitchFamily="-101" charset="-128"/>
        </a:defRPr>
      </a:lvl1pPr>
      <a:lvl2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2pPr>
      <a:lvl3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3pPr>
      <a:lvl4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4pPr>
      <a:lvl5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01" charset="-128"/>
          <a:cs typeface="ヒラギノ角ゴ Pro W3" pitchFamily="-101"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09" charset="-128"/>
          <a:cs typeface="ヒラギノ角ゴ Pro W3"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09" charset="-128"/>
          <a:cs typeface="ヒラギノ角ゴ Pro W3"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09" charset="-128"/>
          <a:cs typeface="ヒラギノ角ゴ Pro W3"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09" charset="-128"/>
          <a:cs typeface="ヒラギノ角ゴ Pro W3"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Espace réservé du titre 1"/>
          <p:cNvSpPr>
            <a:spLocks noGrp="1"/>
          </p:cNvSpPr>
          <p:nvPr>
            <p:ph type="title"/>
          </p:nvPr>
        </p:nvSpPr>
        <p:spPr bwMode="auto">
          <a:xfrm>
            <a:off x="457200" y="218122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FR"/>
              <a:t>Page d</a:t>
            </a:r>
            <a:r>
              <a:rPr lang="ja-JP" altLang="fr-FR"/>
              <a:t>’</a:t>
            </a:r>
            <a:r>
              <a:rPr lang="fr-FR"/>
              <a:t>ouverture</a:t>
            </a:r>
            <a:endParaRPr lang="fr-BE"/>
          </a:p>
        </p:txBody>
      </p:sp>
      <p:sp>
        <p:nvSpPr>
          <p:cNvPr id="4" name="Espace réservé de la date 3"/>
          <p:cNvSpPr>
            <a:spLocks noGrp="1"/>
          </p:cNvSpPr>
          <p:nvPr>
            <p:ph type="dt" sz="half" idx="2"/>
          </p:nvPr>
        </p:nvSpPr>
        <p:spPr>
          <a:xfrm>
            <a:off x="457200" y="6356350"/>
            <a:ext cx="2133600" cy="366713"/>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2F8A450E-1AFF-D543-9CC0-A1298F2351B2}" type="datetime1">
              <a:rPr lang="en-US" smtClean="0"/>
              <a:t>29/02/16</a:t>
            </a:fld>
            <a:endParaRPr lang="fr-BE"/>
          </a:p>
        </p:txBody>
      </p:sp>
      <p:sp>
        <p:nvSpPr>
          <p:cNvPr id="5" name="Espace réservé du pied de page 4"/>
          <p:cNvSpPr>
            <a:spLocks noGrp="1"/>
          </p:cNvSpPr>
          <p:nvPr>
            <p:ph type="ftr" sz="quarter" idx="3"/>
          </p:nvPr>
        </p:nvSpPr>
        <p:spPr>
          <a:xfrm>
            <a:off x="3124200" y="6356350"/>
            <a:ext cx="2895600" cy="36671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fr-BE"/>
          </a:p>
        </p:txBody>
      </p:sp>
      <p:sp>
        <p:nvSpPr>
          <p:cNvPr id="6" name="Espace réservé du numéro de diapositive 5"/>
          <p:cNvSpPr>
            <a:spLocks noGrp="1"/>
          </p:cNvSpPr>
          <p:nvPr>
            <p:ph type="sldNum" sz="quarter" idx="4"/>
          </p:nvPr>
        </p:nvSpPr>
        <p:spPr>
          <a:xfrm>
            <a:off x="6553200" y="6356350"/>
            <a:ext cx="2133600" cy="366713"/>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A256D8A-91E4-BF4E-B16D-F13B9683725A}" type="slidenum">
              <a:rPr lang="fr-BE"/>
              <a:pPr/>
              <a:t>‹#›</a:t>
            </a:fld>
            <a:endParaRPr lang="fr-BE"/>
          </a:p>
        </p:txBody>
      </p:sp>
      <p:sp>
        <p:nvSpPr>
          <p:cNvPr id="7" name="Rectangle 6"/>
          <p:cNvSpPr>
            <a:spLocks noChangeArrowheads="1"/>
          </p:cNvSpPr>
          <p:nvPr userDrawn="1"/>
        </p:nvSpPr>
        <p:spPr bwMode="auto">
          <a:xfrm>
            <a:off x="1619250" y="646113"/>
            <a:ext cx="6121400" cy="5565775"/>
          </a:xfrm>
          <a:prstGeom prst="rect">
            <a:avLst/>
          </a:prstGeom>
          <a:noFill/>
          <a:ln w="3175">
            <a:noFill/>
            <a:miter lim="800000"/>
            <a:headEnd/>
            <a:tailEnd/>
          </a:ln>
          <a:effectLst>
            <a:outerShdw blurRad="50800" dist="38100" dir="2700000" algn="tl" rotWithShape="0">
              <a:srgbClr val="000000">
                <a:alpha val="39998"/>
              </a:srgbClr>
            </a:outerShdw>
          </a:effectLst>
        </p:spPr>
        <p:txBody>
          <a:bodyPr anchor="ctr"/>
          <a:lstStyle/>
          <a:p>
            <a:pPr algn="ctr">
              <a:defRPr/>
            </a:pPr>
            <a:endParaRPr lang="fr-BE">
              <a:solidFill>
                <a:schemeClr val="lt1"/>
              </a:solidFill>
              <a:latin typeface="+mn-lt"/>
              <a:ea typeface="+mn-ea"/>
              <a:cs typeface="+mn-cs"/>
            </a:endParaRPr>
          </a:p>
        </p:txBody>
      </p:sp>
      <p:pic>
        <p:nvPicPr>
          <p:cNvPr id="3079" name="Image 8" descr="barrette-ulb-élargie-ppt.eps"/>
          <p:cNvPicPr>
            <a:picLocks/>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Image 10" descr="ULB-ligne-droite.eps"/>
          <p:cNvPicPr>
            <a:picLocks noChangeAspect="1"/>
          </p:cNvPicPr>
          <p:nvPr userDrawn="1"/>
        </p:nvPicPr>
        <p:blipFill>
          <a:blip r:embed="rId5">
            <a:extLst>
              <a:ext uri="{28A0092B-C50C-407E-A947-70E740481C1C}">
                <a14:useLocalDpi xmlns:a14="http://schemas.microsoft.com/office/drawing/2010/main" val="0"/>
              </a:ext>
            </a:extLst>
          </a:blip>
          <a:srcRect r="85072"/>
          <a:stretch>
            <a:fillRect/>
          </a:stretch>
        </p:blipFill>
        <p:spPr bwMode="auto">
          <a:xfrm>
            <a:off x="90488" y="74613"/>
            <a:ext cx="7667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7" r:id="rId1"/>
    <p:sldLayoutId id="2147483911" r:id="rId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ヒラギノ角ゴ Pro W3" pitchFamily="-101" charset="-128"/>
          <a:cs typeface="ヒラギノ角ゴ Pro W3" pitchFamily="-101" charset="-128"/>
        </a:defRPr>
      </a:lvl1pPr>
      <a:lvl2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2pPr>
      <a:lvl3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3pPr>
      <a:lvl4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4pPr>
      <a:lvl5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01" charset="-128"/>
          <a:cs typeface="ヒラギノ角ゴ Pro W3" pitchFamily="-101"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09" charset="-128"/>
          <a:cs typeface="ヒラギノ角ゴ Pro W3"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09" charset="-128"/>
          <a:cs typeface="ヒラギノ角ゴ Pro W3"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09" charset="-128"/>
          <a:cs typeface="ヒラギノ角ゴ Pro W3"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09" charset="-128"/>
          <a:cs typeface="ヒラギノ角ゴ Pro W3"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Espace réservé du titre 1"/>
          <p:cNvSpPr>
            <a:spLocks noGrp="1"/>
          </p:cNvSpPr>
          <p:nvPr>
            <p:ph type="title"/>
          </p:nvPr>
        </p:nvSpPr>
        <p:spPr bwMode="auto">
          <a:xfrm>
            <a:off x="946150" y="381000"/>
            <a:ext cx="7283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fr-FR"/>
              <a:t>Page de contenu</a:t>
            </a:r>
            <a:endParaRPr lang="fr-BE"/>
          </a:p>
        </p:txBody>
      </p:sp>
      <p:sp>
        <p:nvSpPr>
          <p:cNvPr id="5123" name="Espace réservé du texte 2"/>
          <p:cNvSpPr>
            <a:spLocks noGrp="1"/>
          </p:cNvSpPr>
          <p:nvPr>
            <p:ph type="body" idx="1"/>
          </p:nvPr>
        </p:nvSpPr>
        <p:spPr bwMode="auto">
          <a:xfrm>
            <a:off x="946150" y="1600200"/>
            <a:ext cx="72834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914400" y="6416675"/>
            <a:ext cx="20574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E32B1CD8-6887-E745-B926-6A25DF75B507}" type="datetime1">
              <a:rPr lang="en-US" smtClean="0"/>
              <a:t>29/02/16</a:t>
            </a:fld>
            <a:endParaRPr lang="fr-BE"/>
          </a:p>
        </p:txBody>
      </p:sp>
      <p:sp>
        <p:nvSpPr>
          <p:cNvPr id="5" name="Espace réservé du pied de page 4"/>
          <p:cNvSpPr>
            <a:spLocks noGrp="1"/>
          </p:cNvSpPr>
          <p:nvPr>
            <p:ph type="ftr" sz="quarter" idx="3"/>
          </p:nvPr>
        </p:nvSpPr>
        <p:spPr>
          <a:xfrm>
            <a:off x="3124200" y="6416675"/>
            <a:ext cx="2895600" cy="365125"/>
          </a:xfrm>
          <a:prstGeom prst="rect">
            <a:avLst/>
          </a:prstGeom>
        </p:spPr>
        <p:txBody>
          <a:bodyPr vert="horz" lIns="91440" tIns="45720" rIns="91440" bIns="45720" rtlCol="0" anchor="ctr"/>
          <a:lstStyle>
            <a:lvl1pPr algn="ctr">
              <a:defRPr sz="1200">
                <a:solidFill>
                  <a:prstClr val="black">
                    <a:tint val="75000"/>
                  </a:prstClr>
                </a:solidFill>
                <a:latin typeface="Calibri" pitchFamily="34" charset="0"/>
                <a:ea typeface="+mn-ea"/>
                <a:cs typeface="Arial" pitchFamily="34" charset="0"/>
              </a:defRPr>
            </a:lvl1pPr>
          </a:lstStyle>
          <a:p>
            <a:pPr>
              <a:defRPr/>
            </a:pPr>
            <a:endParaRPr lang="fr-BE"/>
          </a:p>
        </p:txBody>
      </p:sp>
      <p:sp>
        <p:nvSpPr>
          <p:cNvPr id="6" name="Espace réservé du numéro de diapositive 5"/>
          <p:cNvSpPr>
            <a:spLocks noGrp="1"/>
          </p:cNvSpPr>
          <p:nvPr>
            <p:ph type="sldNum" sz="quarter" idx="4"/>
          </p:nvPr>
        </p:nvSpPr>
        <p:spPr>
          <a:xfrm>
            <a:off x="6048375" y="63817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B2736E4-EA10-A84E-9B15-B4A3FC4371CA}" type="slidenum">
              <a:rPr lang="fr-BE"/>
              <a:pPr/>
              <a:t>‹#›</a:t>
            </a:fld>
            <a:endParaRPr lang="fr-BE"/>
          </a:p>
        </p:txBody>
      </p:sp>
      <p:pic>
        <p:nvPicPr>
          <p:cNvPr id="5127" name="Image 8" descr="ULB-ligne-gauche.eps"/>
          <p:cNvPicPr>
            <a:picLocks noChangeAspect="1"/>
          </p:cNvPicPr>
          <p:nvPr userDrawn="1"/>
        </p:nvPicPr>
        <p:blipFill>
          <a:blip r:embed="rId14">
            <a:extLst>
              <a:ext uri="{28A0092B-C50C-407E-A947-70E740481C1C}">
                <a14:useLocalDpi xmlns:a14="http://schemas.microsoft.com/office/drawing/2010/main" val="0"/>
              </a:ext>
            </a:extLst>
          </a:blip>
          <a:srcRect l="84450"/>
          <a:stretch>
            <a:fillRect/>
          </a:stretch>
        </p:blipFill>
        <p:spPr bwMode="auto">
          <a:xfrm>
            <a:off x="8448675" y="76200"/>
            <a:ext cx="6191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Image 8" descr="barrette-ulb-élargie-ppt.eps"/>
          <p:cNvPicPr>
            <a:picLocks/>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57263" y="304800"/>
            <a:ext cx="7272337"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Lst>
  <p:timing>
    <p:tnLst>
      <p:par>
        <p:cTn xmlns:p14="http://schemas.microsoft.com/office/powerpoint/2010/mai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ヒラギノ角ゴ Pro W3" pitchFamily="-101" charset="-128"/>
          <a:cs typeface="ヒラギノ角ゴ Pro W3" pitchFamily="-101" charset="-128"/>
        </a:defRPr>
      </a:lvl1pPr>
      <a:lvl2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2pPr>
      <a:lvl3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3pPr>
      <a:lvl4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4pPr>
      <a:lvl5pPr algn="ctr" rtl="0" eaLnBrk="0" fontAlgn="base" hangingPunct="0">
        <a:spcBef>
          <a:spcPct val="0"/>
        </a:spcBef>
        <a:spcAft>
          <a:spcPct val="0"/>
        </a:spcAft>
        <a:defRPr sz="4400">
          <a:solidFill>
            <a:schemeClr val="tx1"/>
          </a:solidFill>
          <a:latin typeface="Calibri" pitchFamily="34" charset="0"/>
          <a:ea typeface="ヒラギノ角ゴ Pro W3" pitchFamily="-101" charset="-128"/>
          <a:cs typeface="ヒラギノ角ゴ Pro W3" pitchFamily="-101"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ヒラギノ角ゴ Pro W3" pitchFamily="-101" charset="-128"/>
          <a:cs typeface="ヒラギノ角ゴ Pro W3" pitchFamily="-101"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ヒラギノ角ゴ Pro W3" pitchFamily="-109" charset="-128"/>
          <a:cs typeface="ヒラギノ角ゴ Pro W3"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109" charset="-128"/>
          <a:cs typeface="ヒラギノ角ゴ Pro W3"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09" charset="-128"/>
          <a:cs typeface="ヒラギノ角ゴ Pro W3"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109" charset="-128"/>
          <a:cs typeface="ヒラギノ角ゴ Pro W3"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7.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ctrTitle"/>
          </p:nvPr>
        </p:nvSpPr>
        <p:spPr>
          <a:xfrm>
            <a:off x="971550" y="2278063"/>
            <a:ext cx="7772400" cy="1468437"/>
          </a:xfrm>
        </p:spPr>
        <p:txBody>
          <a:bodyPr/>
          <a:lstStyle/>
          <a:p>
            <a:pPr eaLnBrk="1" hangingPunct="1"/>
            <a:r>
              <a:rPr lang="fr-BE" dirty="0" smtClean="0">
                <a:solidFill>
                  <a:srgbClr val="014A94"/>
                </a:solidFill>
                <a:latin typeface="MetaBold-Roman" charset="0"/>
                <a:ea typeface="ヒラギノ角ゴ Pro W3" charset="0"/>
                <a:cs typeface="ヒラギノ角ゴ Pro W3" charset="0"/>
              </a:rPr>
              <a:t>NMR and protein structure determination</a:t>
            </a:r>
            <a:endParaRPr lang="fr-BE" dirty="0">
              <a:solidFill>
                <a:srgbClr val="014A94"/>
              </a:solidFill>
              <a:latin typeface="MetaBold-Roman" charset="0"/>
              <a:ea typeface="ヒラギノ角ゴ Pro W3" charset="0"/>
              <a:cs typeface="ヒラギノ角ゴ Pro W3" charset="0"/>
            </a:endParaRPr>
          </a:p>
        </p:txBody>
      </p:sp>
      <p:sp>
        <p:nvSpPr>
          <p:cNvPr id="18435" name="Sous-titre 2"/>
          <p:cNvSpPr>
            <a:spLocks noGrp="1"/>
          </p:cNvSpPr>
          <p:nvPr>
            <p:ph type="subTitle" idx="1"/>
          </p:nvPr>
        </p:nvSpPr>
        <p:spPr bwMode="auto">
          <a:xfrm>
            <a:off x="971550" y="3789363"/>
            <a:ext cx="6400800" cy="574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algn="l" eaLnBrk="1" hangingPunct="1"/>
            <a:r>
              <a:rPr lang="fr-BE" sz="2000" dirty="0" smtClean="0">
                <a:solidFill>
                  <a:srgbClr val="A2B9E0"/>
                </a:solidFill>
                <a:latin typeface="Meta-LightLF" charset="0"/>
                <a:ea typeface="ヒラギノ角ゴ Pro W3" charset="0"/>
                <a:cs typeface="ヒラギノ角ゴ Pro W3" charset="0"/>
              </a:rPr>
              <a:t>Presented by Hélène Libion and Nicolas Potie</a:t>
            </a:r>
            <a:endParaRPr lang="fr-BE" sz="2000" dirty="0">
              <a:solidFill>
                <a:srgbClr val="A2B9E0"/>
              </a:solidFill>
              <a:latin typeface="Meta-LightLF" charset="0"/>
              <a:ea typeface="ヒラギノ角ゴ Pro W3" charset="0"/>
              <a:cs typeface="ヒラギノ角ゴ Pro W3" charset="0"/>
            </a:endParaRPr>
          </a:p>
        </p:txBody>
      </p:sp>
      <p:sp>
        <p:nvSpPr>
          <p:cNvPr id="3" name="Slide Number Placeholder 2"/>
          <p:cNvSpPr>
            <a:spLocks noGrp="1"/>
          </p:cNvSpPr>
          <p:nvPr>
            <p:ph type="sldNum" sz="quarter" idx="12"/>
          </p:nvPr>
        </p:nvSpPr>
        <p:spPr/>
        <p:txBody>
          <a:bodyPr/>
          <a:lstStyle/>
          <a:p>
            <a:fld id="{552FFBCA-526A-654B-83B2-DBA7146BFAC9}" type="slidenum">
              <a:rPr lang="fr-BE" smtClean="0"/>
              <a:pPr/>
              <a:t>1</a:t>
            </a:fld>
            <a:endParaRPr lang="fr-BE"/>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1470025"/>
          </a:xfrm>
        </p:spPr>
        <p:txBody>
          <a:bodyPr/>
          <a:lstStyle/>
          <a:p>
            <a:r>
              <a:rPr lang="en-US" dirty="0" smtClean="0"/>
              <a:t>First step:</a:t>
            </a:r>
            <a:br>
              <a:rPr lang="en-US" dirty="0" smtClean="0"/>
            </a:br>
            <a:r>
              <a:rPr lang="en-US" dirty="0" smtClean="0"/>
              <a:t>resonance assignment</a:t>
            </a:r>
            <a:endParaRPr lang="en-US" dirty="0"/>
          </a:p>
        </p:txBody>
      </p:sp>
      <p:sp>
        <p:nvSpPr>
          <p:cNvPr id="5" name="TextBox 4"/>
          <p:cNvSpPr txBox="1"/>
          <p:nvPr/>
        </p:nvSpPr>
        <p:spPr>
          <a:xfrm>
            <a:off x="539552" y="1844824"/>
            <a:ext cx="7313326" cy="3046988"/>
          </a:xfrm>
          <a:prstGeom prst="rect">
            <a:avLst/>
          </a:prstGeom>
          <a:noFill/>
        </p:spPr>
        <p:txBody>
          <a:bodyPr wrap="square" rtlCol="0">
            <a:spAutoFit/>
          </a:bodyPr>
          <a:lstStyle/>
          <a:p>
            <a:r>
              <a:rPr lang="en-US" sz="2400" dirty="0" smtClean="0"/>
              <a:t>We know the resonant frequency of each different type of nucleus.</a:t>
            </a:r>
          </a:p>
          <a:p>
            <a:endParaRPr lang="en-US" sz="2400" dirty="0" smtClean="0"/>
          </a:p>
          <a:p>
            <a:r>
              <a:rPr lang="en-US" sz="2400" dirty="0" smtClean="0"/>
              <a:t>We apply the electromagnetic radiation at different given frequencies and see if some nucleus resonate. If so we know the type of the nucleus.</a:t>
            </a:r>
          </a:p>
          <a:p>
            <a:endParaRPr lang="en-US" sz="2400" dirty="0"/>
          </a:p>
          <a:p>
            <a:r>
              <a:rPr lang="en-US" sz="2400" dirty="0" smtClean="0"/>
              <a:t>Find the chemical shift of every atom in the </a:t>
            </a:r>
            <a:r>
              <a:rPr lang="en-US" sz="2400" dirty="0" err="1" smtClean="0"/>
              <a:t>moleculue</a:t>
            </a:r>
            <a:endParaRPr lang="en-US" sz="2400" dirty="0" smtClean="0"/>
          </a:p>
        </p:txBody>
      </p:sp>
      <p:sp>
        <p:nvSpPr>
          <p:cNvPr id="3" name="Slide Number Placeholder 2"/>
          <p:cNvSpPr>
            <a:spLocks noGrp="1"/>
          </p:cNvSpPr>
          <p:nvPr>
            <p:ph type="sldNum" sz="quarter" idx="12"/>
          </p:nvPr>
        </p:nvSpPr>
        <p:spPr/>
        <p:txBody>
          <a:bodyPr/>
          <a:lstStyle/>
          <a:p>
            <a:fld id="{552FFBCA-526A-654B-83B2-DBA7146BFAC9}" type="slidenum">
              <a:rPr lang="fr-BE" smtClean="0"/>
              <a:pPr/>
              <a:t>10</a:t>
            </a:fld>
            <a:endParaRPr lang="fr-BE"/>
          </a:p>
        </p:txBody>
      </p:sp>
    </p:spTree>
    <p:extLst>
      <p:ext uri="{BB962C8B-B14F-4D97-AF65-F5344CB8AC3E}">
        <p14:creationId xmlns:p14="http://schemas.microsoft.com/office/powerpoint/2010/main" val="18604291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8"/>
            <a:ext cx="7772400" cy="1470025"/>
          </a:xfrm>
        </p:spPr>
        <p:txBody>
          <a:bodyPr/>
          <a:lstStyle/>
          <a:p>
            <a:r>
              <a:rPr lang="en-US" dirty="0" smtClean="0"/>
              <a:t>Nuclear </a:t>
            </a:r>
            <a:r>
              <a:rPr lang="en-US" dirty="0" err="1"/>
              <a:t>O</a:t>
            </a:r>
            <a:r>
              <a:rPr lang="en-US" dirty="0" err="1" smtClean="0"/>
              <a:t>verhauser</a:t>
            </a:r>
            <a:r>
              <a:rPr lang="en-US" dirty="0" smtClean="0"/>
              <a:t> Effect</a:t>
            </a:r>
            <a:br>
              <a:rPr lang="en-US" dirty="0" smtClean="0"/>
            </a:br>
            <a:r>
              <a:rPr lang="en-US" dirty="0" smtClean="0"/>
              <a:t>(NOE)</a:t>
            </a:r>
            <a:endParaRPr lang="en-US" dirty="0"/>
          </a:p>
        </p:txBody>
      </p:sp>
      <p:sp>
        <p:nvSpPr>
          <p:cNvPr id="3" name="Subtitle 2"/>
          <p:cNvSpPr>
            <a:spLocks noGrp="1"/>
          </p:cNvSpPr>
          <p:nvPr>
            <p:ph type="subTitle" idx="1"/>
          </p:nvPr>
        </p:nvSpPr>
        <p:spPr>
          <a:xfrm>
            <a:off x="539552" y="1916832"/>
            <a:ext cx="8280920" cy="2160240"/>
          </a:xfrm>
        </p:spPr>
        <p:txBody>
          <a:bodyPr/>
          <a:lstStyle/>
          <a:p>
            <a:pPr marL="457200" indent="-457200" algn="l">
              <a:buFont typeface="Wingdings" charset="2"/>
              <a:buChar char="§"/>
            </a:pPr>
            <a:r>
              <a:rPr lang="en-US" sz="2400" dirty="0" smtClean="0">
                <a:solidFill>
                  <a:srgbClr val="000000"/>
                </a:solidFill>
              </a:rPr>
              <a:t>Measure the change of intensity of one resonance  when neighboring nucleus is perturbed</a:t>
            </a:r>
          </a:p>
          <a:p>
            <a:pPr marL="457200" indent="-457200" algn="l">
              <a:buFont typeface="Wingdings" charset="2"/>
              <a:buChar char="§"/>
            </a:pPr>
            <a:r>
              <a:rPr lang="en-US" sz="2400" dirty="0" smtClean="0">
                <a:solidFill>
                  <a:srgbClr val="000000"/>
                </a:solidFill>
              </a:rPr>
              <a:t>The local field at one nucleus is affected by the presence of the other. We have a mutual modulation of resonance frequency</a:t>
            </a:r>
            <a:endParaRPr lang="en-US" sz="2400" dirty="0">
              <a:solidFill>
                <a:srgbClr val="000000"/>
              </a:solidFill>
            </a:endParaRPr>
          </a:p>
        </p:txBody>
      </p:sp>
      <p:pic>
        <p:nvPicPr>
          <p:cNvPr id="5" name="Picture 4" descr="NO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4005064"/>
            <a:ext cx="3083870" cy="2664296"/>
          </a:xfrm>
          <a:prstGeom prst="rect">
            <a:avLst/>
          </a:prstGeom>
        </p:spPr>
      </p:pic>
      <p:pic>
        <p:nvPicPr>
          <p:cNvPr id="6" name="Picture 5" descr="NO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813" y="3645024"/>
            <a:ext cx="5852651" cy="2736304"/>
          </a:xfrm>
          <a:prstGeom prst="rect">
            <a:avLst/>
          </a:prstGeom>
        </p:spPr>
      </p:pic>
      <p:sp>
        <p:nvSpPr>
          <p:cNvPr id="7" name="Slide Number Placeholder 6"/>
          <p:cNvSpPr>
            <a:spLocks noGrp="1"/>
          </p:cNvSpPr>
          <p:nvPr>
            <p:ph type="sldNum" sz="quarter" idx="12"/>
          </p:nvPr>
        </p:nvSpPr>
        <p:spPr/>
        <p:txBody>
          <a:bodyPr/>
          <a:lstStyle/>
          <a:p>
            <a:fld id="{552FFBCA-526A-654B-83B2-DBA7146BFAC9}" type="slidenum">
              <a:rPr lang="fr-BE" smtClean="0"/>
              <a:pPr/>
              <a:t>11</a:t>
            </a:fld>
            <a:endParaRPr lang="fr-BE"/>
          </a:p>
        </p:txBody>
      </p:sp>
    </p:spTree>
    <p:extLst>
      <p:ext uri="{BB962C8B-B14F-4D97-AF65-F5344CB8AC3E}">
        <p14:creationId xmlns:p14="http://schemas.microsoft.com/office/powerpoint/2010/main" val="7881245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8"/>
            <a:ext cx="7772400" cy="1470025"/>
          </a:xfrm>
        </p:spPr>
        <p:txBody>
          <a:bodyPr/>
          <a:lstStyle/>
          <a:p>
            <a:r>
              <a:rPr lang="en-US" dirty="0" smtClean="0">
                <a:solidFill>
                  <a:srgbClr val="000000"/>
                </a:solidFill>
              </a:rPr>
              <a:t>Nuclear </a:t>
            </a:r>
            <a:r>
              <a:rPr lang="en-US" dirty="0" err="1" smtClean="0">
                <a:solidFill>
                  <a:srgbClr val="000000"/>
                </a:solidFill>
              </a:rPr>
              <a:t>Overhauser</a:t>
            </a:r>
            <a:r>
              <a:rPr lang="en-US" dirty="0" smtClean="0">
                <a:solidFill>
                  <a:srgbClr val="000000"/>
                </a:solidFill>
              </a:rPr>
              <a:t> Effect Spectroscopy (NOESY)</a:t>
            </a:r>
            <a:endParaRPr lang="en-US" dirty="0">
              <a:solidFill>
                <a:srgbClr val="000000"/>
              </a:solidFill>
            </a:endParaRPr>
          </a:p>
        </p:txBody>
      </p:sp>
      <p:pic>
        <p:nvPicPr>
          <p:cNvPr id="6" name="Picture 5" descr="NOES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628800"/>
            <a:ext cx="6620171" cy="4824536"/>
          </a:xfrm>
          <a:prstGeom prst="rect">
            <a:avLst/>
          </a:prstGeom>
        </p:spPr>
      </p:pic>
      <p:sp>
        <p:nvSpPr>
          <p:cNvPr id="3" name="Slide Number Placeholder 2"/>
          <p:cNvSpPr>
            <a:spLocks noGrp="1"/>
          </p:cNvSpPr>
          <p:nvPr>
            <p:ph type="sldNum" sz="quarter" idx="12"/>
          </p:nvPr>
        </p:nvSpPr>
        <p:spPr/>
        <p:txBody>
          <a:bodyPr/>
          <a:lstStyle/>
          <a:p>
            <a:fld id="{552FFBCA-526A-654B-83B2-DBA7146BFAC9}" type="slidenum">
              <a:rPr lang="fr-BE" smtClean="0"/>
              <a:pPr/>
              <a:t>12</a:t>
            </a:fld>
            <a:endParaRPr lang="fr-BE"/>
          </a:p>
        </p:txBody>
      </p:sp>
    </p:spTree>
    <p:extLst>
      <p:ext uri="{BB962C8B-B14F-4D97-AF65-F5344CB8AC3E}">
        <p14:creationId xmlns:p14="http://schemas.microsoft.com/office/powerpoint/2010/main" val="397733193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8"/>
            <a:ext cx="7772400" cy="1470025"/>
          </a:xfrm>
        </p:spPr>
        <p:txBody>
          <a:bodyPr/>
          <a:lstStyle/>
          <a:p>
            <a:r>
              <a:rPr lang="en-US" dirty="0" smtClean="0"/>
              <a:t>Second step:</a:t>
            </a:r>
            <a:br>
              <a:rPr lang="en-US" dirty="0" smtClean="0"/>
            </a:br>
            <a:r>
              <a:rPr lang="en-US" dirty="0" smtClean="0"/>
              <a:t>NOESY assignment</a:t>
            </a:r>
            <a:endParaRPr lang="en-US" dirty="0"/>
          </a:p>
        </p:txBody>
      </p:sp>
      <p:sp>
        <p:nvSpPr>
          <p:cNvPr id="3" name="Subtitle 2"/>
          <p:cNvSpPr>
            <a:spLocks noGrp="1"/>
          </p:cNvSpPr>
          <p:nvPr>
            <p:ph type="subTitle" idx="1"/>
          </p:nvPr>
        </p:nvSpPr>
        <p:spPr>
          <a:xfrm>
            <a:off x="107504" y="1844824"/>
            <a:ext cx="9036496" cy="5013176"/>
          </a:xfrm>
        </p:spPr>
        <p:txBody>
          <a:bodyPr/>
          <a:lstStyle/>
          <a:p>
            <a:pPr marL="457200" indent="-457200" algn="l">
              <a:buFont typeface="Wingdings" charset="2"/>
              <a:buChar char="§"/>
            </a:pPr>
            <a:r>
              <a:rPr lang="en-US" dirty="0" smtClean="0">
                <a:solidFill>
                  <a:srgbClr val="000000"/>
                </a:solidFill>
              </a:rPr>
              <a:t>Give conformational (interatomic) restraints .</a:t>
            </a:r>
          </a:p>
          <a:p>
            <a:pPr marL="457200" indent="-457200" algn="l">
              <a:buFont typeface="Wingdings" charset="2"/>
              <a:buChar char="§"/>
            </a:pPr>
            <a:r>
              <a:rPr lang="en-US" dirty="0" smtClean="0">
                <a:solidFill>
                  <a:srgbClr val="000000"/>
                </a:solidFill>
              </a:rPr>
              <a:t>It’s the </a:t>
            </a:r>
            <a:r>
              <a:rPr lang="en-US" dirty="0" err="1" smtClean="0">
                <a:solidFill>
                  <a:srgbClr val="000000"/>
                </a:solidFill>
              </a:rPr>
              <a:t>interproton</a:t>
            </a:r>
            <a:r>
              <a:rPr lang="en-US" dirty="0" smtClean="0">
                <a:solidFill>
                  <a:srgbClr val="000000"/>
                </a:solidFill>
              </a:rPr>
              <a:t> distance restraints.</a:t>
            </a:r>
          </a:p>
          <a:p>
            <a:pPr marL="457200" indent="-457200" algn="l">
              <a:buFont typeface="Wingdings" charset="2"/>
              <a:buChar char="§"/>
            </a:pPr>
            <a:r>
              <a:rPr lang="en-US" dirty="0" smtClean="0">
                <a:solidFill>
                  <a:srgbClr val="000000"/>
                </a:solidFill>
              </a:rPr>
              <a:t>Most important source of structural information: provide an indirect measure of the distances between the chemically abundant hydrogen nuclei (pairs of protons that are closer in space give rise to larger NOEs)</a:t>
            </a:r>
          </a:p>
          <a:p>
            <a:pPr marL="457200" indent="-457200" algn="l">
              <a:buFont typeface="Wingdings" charset="2"/>
              <a:buChar char="§"/>
            </a:pPr>
            <a:r>
              <a:rPr lang="en-US" dirty="0" smtClean="0">
                <a:solidFill>
                  <a:srgbClr val="000000"/>
                </a:solidFill>
              </a:rPr>
              <a:t>Capable of routinely producing a reliable high resolution structure</a:t>
            </a:r>
            <a:endParaRPr lang="en-US" dirty="0">
              <a:solidFill>
                <a:srgbClr val="000000"/>
              </a:solidFill>
            </a:endParaRPr>
          </a:p>
          <a:p>
            <a:pPr algn="l"/>
            <a:endParaRPr lang="en-US" dirty="0" smtClean="0">
              <a:solidFill>
                <a:srgbClr val="000000"/>
              </a:solidFill>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13</a:t>
            </a:fld>
            <a:endParaRPr lang="fr-BE"/>
          </a:p>
        </p:txBody>
      </p:sp>
    </p:spTree>
    <p:extLst>
      <p:ext uri="{BB962C8B-B14F-4D97-AF65-F5344CB8AC3E}">
        <p14:creationId xmlns:p14="http://schemas.microsoft.com/office/powerpoint/2010/main" val="25470190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1470025"/>
          </a:xfrm>
        </p:spPr>
        <p:txBody>
          <a:bodyPr/>
          <a:lstStyle/>
          <a:p>
            <a:r>
              <a:rPr lang="en-US" dirty="0" smtClean="0"/>
              <a:t>Additional conformational restraints</a:t>
            </a:r>
            <a:endParaRPr lang="en-US" dirty="0"/>
          </a:p>
        </p:txBody>
      </p:sp>
      <p:sp>
        <p:nvSpPr>
          <p:cNvPr id="3" name="Subtitle 2"/>
          <p:cNvSpPr>
            <a:spLocks noGrp="1"/>
          </p:cNvSpPr>
          <p:nvPr>
            <p:ph type="subTitle" idx="1"/>
          </p:nvPr>
        </p:nvSpPr>
        <p:spPr>
          <a:xfrm>
            <a:off x="179512" y="1988840"/>
            <a:ext cx="8604448" cy="4104456"/>
          </a:xfrm>
        </p:spPr>
        <p:txBody>
          <a:bodyPr/>
          <a:lstStyle/>
          <a:p>
            <a:pPr marL="457200" indent="-457200" algn="l">
              <a:buFont typeface="Wingdings" charset="2"/>
              <a:buChar char="§"/>
            </a:pPr>
            <a:r>
              <a:rPr lang="en-US" dirty="0" smtClean="0">
                <a:solidFill>
                  <a:srgbClr val="000000"/>
                </a:solidFill>
              </a:rPr>
              <a:t>RDC: measurement of residual dipolar coupling(magnetic dipole-dipole interaction)</a:t>
            </a:r>
          </a:p>
          <a:p>
            <a:pPr algn="l"/>
            <a:endParaRPr lang="en-US" dirty="0">
              <a:solidFill>
                <a:srgbClr val="000000"/>
              </a:solidFill>
            </a:endParaRPr>
          </a:p>
        </p:txBody>
      </p:sp>
      <p:pic>
        <p:nvPicPr>
          <p:cNvPr id="5" name="Picture 4" descr="RD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3068960"/>
            <a:ext cx="2667000" cy="3327400"/>
          </a:xfrm>
          <a:prstGeom prst="rect">
            <a:avLst/>
          </a:prstGeom>
        </p:spPr>
      </p:pic>
      <p:pic>
        <p:nvPicPr>
          <p:cNvPr id="6" name="Picture 5" descr="RD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429000"/>
            <a:ext cx="6324599" cy="2952328"/>
          </a:xfrm>
          <a:prstGeom prst="rect">
            <a:avLst/>
          </a:prstGeom>
        </p:spPr>
      </p:pic>
      <p:sp>
        <p:nvSpPr>
          <p:cNvPr id="7" name="Slide Number Placeholder 6"/>
          <p:cNvSpPr>
            <a:spLocks noGrp="1"/>
          </p:cNvSpPr>
          <p:nvPr>
            <p:ph type="sldNum" sz="quarter" idx="12"/>
          </p:nvPr>
        </p:nvSpPr>
        <p:spPr/>
        <p:txBody>
          <a:bodyPr/>
          <a:lstStyle/>
          <a:p>
            <a:fld id="{552FFBCA-526A-654B-83B2-DBA7146BFAC9}" type="slidenum">
              <a:rPr lang="fr-BE" smtClean="0"/>
              <a:pPr/>
              <a:t>14</a:t>
            </a:fld>
            <a:endParaRPr lang="fr-BE"/>
          </a:p>
        </p:txBody>
      </p:sp>
    </p:spTree>
    <p:extLst>
      <p:ext uri="{BB962C8B-B14F-4D97-AF65-F5344CB8AC3E}">
        <p14:creationId xmlns:p14="http://schemas.microsoft.com/office/powerpoint/2010/main" val="30531591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88640"/>
            <a:ext cx="7772400" cy="1470025"/>
          </a:xfrm>
        </p:spPr>
        <p:txBody>
          <a:bodyPr/>
          <a:lstStyle/>
          <a:p>
            <a:r>
              <a:rPr lang="en-US" dirty="0" smtClean="0"/>
              <a:t>Third step:</a:t>
            </a:r>
            <a:br>
              <a:rPr lang="en-US" dirty="0" smtClean="0"/>
            </a:br>
            <a:r>
              <a:rPr lang="en-US" dirty="0" smtClean="0"/>
              <a:t>Structure generation</a:t>
            </a:r>
            <a:endParaRPr lang="en-US" dirty="0"/>
          </a:p>
        </p:txBody>
      </p:sp>
      <p:sp>
        <p:nvSpPr>
          <p:cNvPr id="3" name="Subtitle 2"/>
          <p:cNvSpPr>
            <a:spLocks noGrp="1"/>
          </p:cNvSpPr>
          <p:nvPr>
            <p:ph type="subTitle" idx="1"/>
          </p:nvPr>
        </p:nvSpPr>
        <p:spPr>
          <a:xfrm>
            <a:off x="467544" y="1844824"/>
            <a:ext cx="7776864" cy="2520280"/>
          </a:xfrm>
        </p:spPr>
        <p:txBody>
          <a:bodyPr/>
          <a:lstStyle/>
          <a:p>
            <a:pPr marL="457200" indent="-457200" algn="l">
              <a:buFont typeface="Wingdings" charset="2"/>
              <a:buChar char="v"/>
            </a:pPr>
            <a:r>
              <a:rPr lang="en-US" dirty="0" smtClean="0">
                <a:solidFill>
                  <a:srgbClr val="000000"/>
                </a:solidFill>
              </a:rPr>
              <a:t>Software program generate a set of protein conformations (called bundle of conformers) that satisfy the experimental restraints (NOESY)</a:t>
            </a:r>
            <a:endParaRPr lang="en-US" dirty="0">
              <a:solidFill>
                <a:srgbClr val="000000"/>
              </a:solidFill>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15</a:t>
            </a:fld>
            <a:endParaRPr lang="fr-BE"/>
          </a:p>
        </p:txBody>
      </p:sp>
    </p:spTree>
    <p:extLst>
      <p:ext uri="{BB962C8B-B14F-4D97-AF65-F5344CB8AC3E}">
        <p14:creationId xmlns:p14="http://schemas.microsoft.com/office/powerpoint/2010/main" val="29857447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8"/>
            <a:ext cx="7772400" cy="1470025"/>
          </a:xfrm>
        </p:spPr>
        <p:txBody>
          <a:bodyPr/>
          <a:lstStyle/>
          <a:p>
            <a:r>
              <a:rPr lang="en-US" dirty="0" smtClean="0"/>
              <a:t>Fourth step:</a:t>
            </a:r>
            <a:br>
              <a:rPr lang="en-US" dirty="0" smtClean="0"/>
            </a:br>
            <a:r>
              <a:rPr lang="en-US" dirty="0" smtClean="0"/>
              <a:t>The structure refinement</a:t>
            </a:r>
            <a:endParaRPr lang="en-US" dirty="0"/>
          </a:p>
        </p:txBody>
      </p:sp>
      <p:sp>
        <p:nvSpPr>
          <p:cNvPr id="3" name="Subtitle 2"/>
          <p:cNvSpPr>
            <a:spLocks noGrp="1"/>
          </p:cNvSpPr>
          <p:nvPr>
            <p:ph type="subTitle" idx="1"/>
          </p:nvPr>
        </p:nvSpPr>
        <p:spPr>
          <a:xfrm>
            <a:off x="611560" y="2060848"/>
            <a:ext cx="8064896" cy="3528392"/>
          </a:xfrm>
        </p:spPr>
        <p:txBody>
          <a:bodyPr/>
          <a:lstStyle/>
          <a:p>
            <a:pPr marL="457200" indent="-457200" algn="l">
              <a:buFont typeface="Wingdings" charset="2"/>
              <a:buChar char="v"/>
            </a:pPr>
            <a:r>
              <a:rPr lang="en-US" dirty="0" smtClean="0">
                <a:solidFill>
                  <a:srgbClr val="000000"/>
                </a:solidFill>
              </a:rPr>
              <a:t>The bundle of conformers is refined through restrained molecular dynamics simulations</a:t>
            </a:r>
            <a:endParaRPr lang="en-US" dirty="0">
              <a:solidFill>
                <a:srgbClr val="000000"/>
              </a:solidFill>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16</a:t>
            </a:fld>
            <a:endParaRPr lang="fr-BE"/>
          </a:p>
        </p:txBody>
      </p:sp>
    </p:spTree>
    <p:extLst>
      <p:ext uri="{BB962C8B-B14F-4D97-AF65-F5344CB8AC3E}">
        <p14:creationId xmlns:p14="http://schemas.microsoft.com/office/powerpoint/2010/main" val="8126890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79512" y="2132856"/>
            <a:ext cx="9361040" cy="4464496"/>
          </a:xfrm>
        </p:spPr>
        <p:txBody>
          <a:bodyPr/>
          <a:lstStyle/>
          <a:p>
            <a:pPr marL="457200" indent="-457200" algn="l">
              <a:buFont typeface="Wingdings" charset="2"/>
              <a:buChar char="ü"/>
              <a:defRPr/>
            </a:pPr>
            <a:r>
              <a:rPr lang="fr-BE" dirty="0" smtClean="0">
                <a:solidFill>
                  <a:srgbClr val="A6A6A6"/>
                </a:solidFill>
              </a:rPr>
              <a:t>Introduction of essential concepts</a:t>
            </a:r>
          </a:p>
          <a:p>
            <a:pPr marL="457200" indent="-457200" algn="l">
              <a:buFont typeface="Wingdings" charset="2"/>
              <a:buChar char="ü"/>
              <a:defRPr/>
            </a:pPr>
            <a:r>
              <a:rPr lang="fr-BE" dirty="0" smtClean="0">
                <a:solidFill>
                  <a:srgbClr val="A6A6A6"/>
                </a:solidFill>
              </a:rPr>
              <a:t>Sequential steps for protein determination</a:t>
            </a:r>
          </a:p>
          <a:p>
            <a:pPr marL="457200" indent="-457200" algn="l">
              <a:buFont typeface="Wingdings" charset="2"/>
              <a:buChar char="Ø"/>
              <a:defRPr/>
            </a:pPr>
            <a:r>
              <a:rPr lang="fr-BE" dirty="0" smtClean="0">
                <a:solidFill>
                  <a:srgbClr val="000000"/>
                </a:solidFill>
              </a:rPr>
              <a:t>CASD-NMR</a:t>
            </a:r>
          </a:p>
          <a:p>
            <a:pPr marL="457200" indent="-457200" algn="l">
              <a:buFont typeface="Wingdings" charset="2"/>
              <a:buChar char="§"/>
              <a:defRPr/>
            </a:pPr>
            <a:r>
              <a:rPr lang="fr-BE" dirty="0" smtClean="0">
                <a:solidFill>
                  <a:srgbClr val="A6A6A6"/>
                </a:solidFill>
              </a:rPr>
              <a:t>Result of CASD-NMR2010 for 10 masked data sets</a:t>
            </a:r>
          </a:p>
          <a:p>
            <a:pPr lvl="2" indent="-457200" algn="l">
              <a:buFont typeface="Wingdings" charset="2"/>
              <a:buChar char="§"/>
              <a:defRPr/>
            </a:pPr>
            <a:r>
              <a:rPr lang="fr-BE" sz="2800" dirty="0" smtClean="0">
                <a:solidFill>
                  <a:schemeClr val="bg1">
                    <a:lumMod val="50000"/>
                  </a:schemeClr>
                </a:solidFill>
              </a:rPr>
              <a:t>Softwares</a:t>
            </a:r>
          </a:p>
          <a:p>
            <a:pPr marL="914400" lvl="1" indent="-457200" algn="l">
              <a:buFont typeface="Wingdings" charset="2"/>
              <a:buChar char="§"/>
              <a:defRPr/>
            </a:pPr>
            <a:r>
              <a:rPr lang="fr-FR" dirty="0" err="1">
                <a:solidFill>
                  <a:srgbClr val="7F7F7F"/>
                </a:solidFill>
              </a:rPr>
              <a:t>Accuracy</a:t>
            </a:r>
            <a:r>
              <a:rPr lang="fr-FR" dirty="0">
                <a:solidFill>
                  <a:srgbClr val="7F7F7F"/>
                </a:solidFill>
              </a:rPr>
              <a:t> and convergence</a:t>
            </a:r>
          </a:p>
          <a:p>
            <a:pPr marL="914400" lvl="1" indent="-457200" algn="l">
              <a:buFont typeface="Wingdings" charset="2"/>
              <a:buChar char="§"/>
              <a:defRPr/>
            </a:pPr>
            <a:r>
              <a:rPr lang="fr-FR" dirty="0" err="1">
                <a:solidFill>
                  <a:srgbClr val="7F7F7F"/>
                </a:solidFill>
              </a:rPr>
              <a:t>Geometric</a:t>
            </a:r>
            <a:r>
              <a:rPr lang="fr-FR" dirty="0">
                <a:solidFill>
                  <a:srgbClr val="7F7F7F"/>
                </a:solidFill>
              </a:rPr>
              <a:t> and </a:t>
            </a:r>
            <a:r>
              <a:rPr lang="fr-FR" dirty="0" err="1">
                <a:solidFill>
                  <a:srgbClr val="7F7F7F"/>
                </a:solidFill>
              </a:rPr>
              <a:t>Stereochemical</a:t>
            </a:r>
            <a:endParaRPr lang="fr-FR" dirty="0">
              <a:solidFill>
                <a:srgbClr val="7F7F7F"/>
              </a:solidFill>
            </a:endParaRPr>
          </a:p>
          <a:p>
            <a:pPr marL="914400" lvl="1" indent="-457200" algn="l">
              <a:buFont typeface="Wingdings" charset="2"/>
              <a:buChar char="§"/>
              <a:defRPr/>
            </a:pPr>
            <a:r>
              <a:rPr lang="fr-FR" dirty="0">
                <a:solidFill>
                  <a:srgbClr val="7F7F7F"/>
                </a:solidFill>
              </a:rPr>
              <a:t>Agreement </a:t>
            </a:r>
            <a:r>
              <a:rPr lang="fr-FR" dirty="0" err="1">
                <a:solidFill>
                  <a:srgbClr val="7F7F7F"/>
                </a:solidFill>
              </a:rPr>
              <a:t>with</a:t>
            </a:r>
            <a:r>
              <a:rPr lang="fr-FR" dirty="0">
                <a:solidFill>
                  <a:srgbClr val="7F7F7F"/>
                </a:solidFill>
              </a:rPr>
              <a:t> the data</a:t>
            </a:r>
            <a:endParaRPr lang="fr-BE" dirty="0">
              <a:solidFill>
                <a:srgbClr val="7F7F7F"/>
              </a:solidFill>
            </a:endParaRPr>
          </a:p>
          <a:p>
            <a:pPr marL="457200" indent="-457200" algn="l">
              <a:buFont typeface="Wingdings" charset="2"/>
              <a:buChar char="§"/>
              <a:defRPr/>
            </a:pPr>
            <a:endParaRPr lang="fr-BE" dirty="0">
              <a:solidFill>
                <a:srgbClr val="A6A6A6"/>
              </a:solidFill>
            </a:endParaRPr>
          </a:p>
          <a:p>
            <a:pPr marL="457200" indent="-457200" algn="l">
              <a:buFont typeface="Wingdings" charset="2"/>
              <a:buChar char="Ø"/>
              <a:defRPr/>
            </a:pPr>
            <a:endParaRPr lang="fr-BE" dirty="0" smtClean="0">
              <a:solidFill>
                <a:srgbClr val="000000"/>
              </a:solidFill>
            </a:endParaRPr>
          </a:p>
          <a:p>
            <a:pPr marL="457200" indent="-457200" algn="l">
              <a:buFont typeface="Wingdings" charset="2"/>
              <a:buChar char="§"/>
              <a:defRPr/>
            </a:pPr>
            <a:endParaRPr lang="fr-BE" dirty="0"/>
          </a:p>
        </p:txBody>
      </p:sp>
      <p:sp>
        <p:nvSpPr>
          <p:cNvPr id="19461" name="Titre 1"/>
          <p:cNvSpPr txBox="1">
            <a:spLocks/>
          </p:cNvSpPr>
          <p:nvPr/>
        </p:nvSpPr>
        <p:spPr bwMode="auto">
          <a:xfrm>
            <a:off x="3347864" y="620688"/>
            <a:ext cx="252028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Arial" charset="0"/>
              </a:defRPr>
            </a:lvl1pPr>
            <a:lvl2pPr marL="37931725" indent="-37474525" eaLnBrk="0" hangingPunct="0">
              <a:defRPr sz="2400">
                <a:solidFill>
                  <a:schemeClr val="tx1"/>
                </a:solidFill>
                <a:latin typeface="Calibri" charset="0"/>
                <a:ea typeface="Arial" charset="0"/>
                <a:cs typeface="Arial" charset="0"/>
              </a:defRPr>
            </a:lvl2pPr>
            <a:lvl3pPr eaLnBrk="0" hangingPunct="0">
              <a:defRPr sz="2400">
                <a:solidFill>
                  <a:schemeClr val="tx1"/>
                </a:solidFill>
                <a:latin typeface="Calibri" charset="0"/>
                <a:ea typeface="Arial" charset="0"/>
                <a:cs typeface="Arial" charset="0"/>
              </a:defRPr>
            </a:lvl3pPr>
            <a:lvl4pPr eaLnBrk="0" hangingPunct="0">
              <a:defRPr sz="2400">
                <a:solidFill>
                  <a:schemeClr val="tx1"/>
                </a:solidFill>
                <a:latin typeface="Calibri" charset="0"/>
                <a:ea typeface="Arial" charset="0"/>
                <a:cs typeface="Arial" charset="0"/>
              </a:defRPr>
            </a:lvl4pPr>
            <a:lvl5pPr eaLnBrk="0" hangingPunct="0">
              <a:defRPr sz="2400">
                <a:solidFill>
                  <a:schemeClr val="tx1"/>
                </a:solidFill>
                <a:latin typeface="Calibri" charset="0"/>
                <a:ea typeface="Arial" charset="0"/>
                <a:cs typeface="Arial" charset="0"/>
              </a:defRPr>
            </a:lvl5pPr>
            <a:lvl6pPr marL="457200" eaLnBrk="0" fontAlgn="base" hangingPunct="0">
              <a:spcBef>
                <a:spcPct val="0"/>
              </a:spcBef>
              <a:spcAft>
                <a:spcPct val="0"/>
              </a:spcAft>
              <a:defRPr sz="2400">
                <a:solidFill>
                  <a:schemeClr val="tx1"/>
                </a:solidFill>
                <a:latin typeface="Calibri" charset="0"/>
                <a:ea typeface="Arial" charset="0"/>
                <a:cs typeface="Arial" charset="0"/>
              </a:defRPr>
            </a:lvl6pPr>
            <a:lvl7pPr marL="914400" eaLnBrk="0" fontAlgn="base" hangingPunct="0">
              <a:spcBef>
                <a:spcPct val="0"/>
              </a:spcBef>
              <a:spcAft>
                <a:spcPct val="0"/>
              </a:spcAft>
              <a:defRPr sz="2400">
                <a:solidFill>
                  <a:schemeClr val="tx1"/>
                </a:solidFill>
                <a:latin typeface="Calibri" charset="0"/>
                <a:ea typeface="Arial" charset="0"/>
                <a:cs typeface="Arial" charset="0"/>
              </a:defRPr>
            </a:lvl7pPr>
            <a:lvl8pPr marL="1371600" eaLnBrk="0" fontAlgn="base" hangingPunct="0">
              <a:spcBef>
                <a:spcPct val="0"/>
              </a:spcBef>
              <a:spcAft>
                <a:spcPct val="0"/>
              </a:spcAft>
              <a:defRPr sz="2400">
                <a:solidFill>
                  <a:schemeClr val="tx1"/>
                </a:solidFill>
                <a:latin typeface="Calibri" charset="0"/>
                <a:ea typeface="Arial" charset="0"/>
                <a:cs typeface="Arial" charset="0"/>
              </a:defRPr>
            </a:lvl8pPr>
            <a:lvl9pPr marL="1828800" eaLnBrk="0" fontAlgn="base" hangingPunct="0">
              <a:spcBef>
                <a:spcPct val="0"/>
              </a:spcBef>
              <a:spcAft>
                <a:spcPct val="0"/>
              </a:spcAft>
              <a:defRPr sz="2400">
                <a:solidFill>
                  <a:schemeClr val="tx1"/>
                </a:solidFill>
                <a:latin typeface="Calibri" charset="0"/>
                <a:ea typeface="Arial" charset="0"/>
                <a:cs typeface="Arial" charset="0"/>
              </a:defRPr>
            </a:lvl9pPr>
          </a:lstStyle>
          <a:p>
            <a:pPr algn="ctr"/>
            <a:r>
              <a:rPr lang="fr-BE" sz="4000" u="sng" dirty="0" smtClean="0">
                <a:ea typeface="ヒラギノ角ゴ Pro W3" charset="0"/>
                <a:cs typeface="ヒラギノ角ゴ Pro W3" charset="0"/>
              </a:rPr>
              <a:t>Outline</a:t>
            </a:r>
            <a:endParaRPr lang="fr-BE" sz="4000" u="sng" dirty="0">
              <a:ea typeface="ヒラギノ角ゴ Pro W3" charset="0"/>
              <a:cs typeface="ヒラギノ角ゴ Pro W3" charset="0"/>
            </a:endParaRPr>
          </a:p>
        </p:txBody>
      </p:sp>
      <p:sp>
        <p:nvSpPr>
          <p:cNvPr id="4" name="Slide Number Placeholder 3"/>
          <p:cNvSpPr>
            <a:spLocks noGrp="1"/>
          </p:cNvSpPr>
          <p:nvPr>
            <p:ph type="sldNum" sz="quarter" idx="12"/>
          </p:nvPr>
        </p:nvSpPr>
        <p:spPr/>
        <p:txBody>
          <a:bodyPr/>
          <a:lstStyle/>
          <a:p>
            <a:fld id="{552FFBCA-526A-654B-83B2-DBA7146BFAC9}" type="slidenum">
              <a:rPr lang="fr-BE" smtClean="0"/>
              <a:pPr/>
              <a:t>17</a:t>
            </a:fld>
            <a:endParaRPr lang="fr-BE"/>
          </a:p>
        </p:txBody>
      </p:sp>
    </p:spTree>
    <p:extLst>
      <p:ext uri="{BB962C8B-B14F-4D97-AF65-F5344CB8AC3E}">
        <p14:creationId xmlns:p14="http://schemas.microsoft.com/office/powerpoint/2010/main" val="20311092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332656"/>
            <a:ext cx="7772400" cy="2259683"/>
          </a:xfrm>
        </p:spPr>
        <p:txBody>
          <a:bodyPr/>
          <a:lstStyle/>
          <a:p>
            <a:r>
              <a:rPr lang="en-US" dirty="0" smtClean="0"/>
              <a:t>Critical assessment of Automated Structure Determination of protein by NMR</a:t>
            </a:r>
            <a:endParaRPr lang="en-US" dirty="0"/>
          </a:p>
        </p:txBody>
      </p:sp>
      <p:sp>
        <p:nvSpPr>
          <p:cNvPr id="3" name="Subtitle 2"/>
          <p:cNvSpPr>
            <a:spLocks noGrp="1"/>
          </p:cNvSpPr>
          <p:nvPr>
            <p:ph type="subTitle" idx="1"/>
          </p:nvPr>
        </p:nvSpPr>
        <p:spPr>
          <a:xfrm>
            <a:off x="0" y="3212976"/>
            <a:ext cx="9144000" cy="2952328"/>
          </a:xfrm>
        </p:spPr>
        <p:txBody>
          <a:bodyPr/>
          <a:lstStyle/>
          <a:p>
            <a:r>
              <a:rPr lang="en-US" dirty="0" smtClean="0">
                <a:solidFill>
                  <a:srgbClr val="000000"/>
                </a:solidFill>
              </a:rPr>
              <a:t>Aim: assignment whether assessing methods that address the NOESY assignment, structure generation, structure refinement step can produce protein structures that closely match the structures manually determined by experts using the same experimental data</a:t>
            </a:r>
            <a:endParaRPr lang="en-US" dirty="0">
              <a:solidFill>
                <a:srgbClr val="000000"/>
              </a:solidFill>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18</a:t>
            </a:fld>
            <a:endParaRPr lang="fr-BE"/>
          </a:p>
        </p:txBody>
      </p:sp>
    </p:spTree>
    <p:extLst>
      <p:ext uri="{BB962C8B-B14F-4D97-AF65-F5344CB8AC3E}">
        <p14:creationId xmlns:p14="http://schemas.microsoft.com/office/powerpoint/2010/main" val="319654270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79512" y="2132856"/>
            <a:ext cx="9361040" cy="3960440"/>
          </a:xfrm>
        </p:spPr>
        <p:txBody>
          <a:bodyPr/>
          <a:lstStyle/>
          <a:p>
            <a:pPr marL="457200" indent="-457200" algn="l">
              <a:buFont typeface="Wingdings" charset="2"/>
              <a:buChar char="§"/>
              <a:defRPr/>
            </a:pPr>
            <a:r>
              <a:rPr lang="fr-BE" dirty="0" smtClean="0">
                <a:solidFill>
                  <a:schemeClr val="bg1">
                    <a:lumMod val="50000"/>
                  </a:schemeClr>
                </a:solidFill>
              </a:rPr>
              <a:t>Introduction of essential concepts</a:t>
            </a:r>
          </a:p>
          <a:p>
            <a:pPr marL="457200" indent="-457200" algn="l">
              <a:buFont typeface="Wingdings" charset="2"/>
              <a:buChar char="§"/>
              <a:defRPr/>
            </a:pPr>
            <a:r>
              <a:rPr lang="fr-BE" dirty="0" smtClean="0">
                <a:solidFill>
                  <a:schemeClr val="bg1">
                    <a:lumMod val="50000"/>
                  </a:schemeClr>
                </a:solidFill>
              </a:rPr>
              <a:t>Sequential steps for protein determination</a:t>
            </a:r>
          </a:p>
          <a:p>
            <a:pPr marL="457200" indent="-457200" algn="l">
              <a:buFont typeface="Wingdings" charset="2"/>
              <a:buChar char="§"/>
              <a:defRPr/>
            </a:pPr>
            <a:r>
              <a:rPr lang="fr-BE" dirty="0" smtClean="0">
                <a:solidFill>
                  <a:schemeClr val="bg1">
                    <a:lumMod val="50000"/>
                  </a:schemeClr>
                </a:solidFill>
              </a:rPr>
              <a:t>CASD-NMR</a:t>
            </a:r>
          </a:p>
          <a:p>
            <a:pPr marL="457200" indent="-457200" algn="l">
              <a:buFont typeface="Wingdings" charset="2"/>
              <a:buChar char="Ø"/>
              <a:defRPr/>
            </a:pPr>
            <a:r>
              <a:rPr lang="fr-BE" dirty="0" smtClean="0">
                <a:solidFill>
                  <a:srgbClr val="000000"/>
                </a:solidFill>
              </a:rPr>
              <a:t>Result of CASD-NMR2010 for 10 masked data sets</a:t>
            </a:r>
          </a:p>
          <a:p>
            <a:pPr lvl="2" indent="-457200" algn="l">
              <a:buFont typeface="Wingdings" charset="2"/>
              <a:buChar char="Ø"/>
              <a:defRPr/>
            </a:pPr>
            <a:r>
              <a:rPr lang="fr-BE" sz="2800" dirty="0" smtClean="0">
                <a:solidFill>
                  <a:srgbClr val="000000"/>
                </a:solidFill>
              </a:rPr>
              <a:t>Softwares</a:t>
            </a:r>
          </a:p>
          <a:p>
            <a:pPr marL="914400" lvl="1" indent="-457200" algn="l">
              <a:buFont typeface="Wingdings" charset="2"/>
              <a:buChar char="Ø"/>
              <a:defRPr/>
            </a:pPr>
            <a:r>
              <a:rPr lang="fr-FR" dirty="0" err="1" smtClean="0">
                <a:solidFill>
                  <a:schemeClr val="tx1"/>
                </a:solidFill>
              </a:rPr>
              <a:t>Accuracy</a:t>
            </a:r>
            <a:r>
              <a:rPr lang="fr-FR" dirty="0" smtClean="0">
                <a:solidFill>
                  <a:schemeClr val="tx1"/>
                </a:solidFill>
              </a:rPr>
              <a:t> </a:t>
            </a:r>
            <a:r>
              <a:rPr lang="fr-FR" dirty="0">
                <a:solidFill>
                  <a:schemeClr val="tx1"/>
                </a:solidFill>
              </a:rPr>
              <a:t>and convergence</a:t>
            </a:r>
          </a:p>
          <a:p>
            <a:pPr marL="914400" lvl="1" indent="-457200" algn="l">
              <a:buFont typeface="Wingdings" charset="2"/>
              <a:buChar char="Ø"/>
              <a:defRPr/>
            </a:pPr>
            <a:r>
              <a:rPr lang="fr-FR" dirty="0" err="1">
                <a:solidFill>
                  <a:schemeClr val="tx1"/>
                </a:solidFill>
              </a:rPr>
              <a:t>Geometric</a:t>
            </a:r>
            <a:r>
              <a:rPr lang="fr-FR" dirty="0">
                <a:solidFill>
                  <a:schemeClr val="tx1"/>
                </a:solidFill>
              </a:rPr>
              <a:t> and </a:t>
            </a:r>
            <a:r>
              <a:rPr lang="fr-FR" dirty="0" err="1">
                <a:solidFill>
                  <a:schemeClr val="tx1"/>
                </a:solidFill>
              </a:rPr>
              <a:t>Stereochemical</a:t>
            </a:r>
            <a:endParaRPr lang="fr-FR" dirty="0">
              <a:solidFill>
                <a:schemeClr val="tx1"/>
              </a:solidFill>
            </a:endParaRPr>
          </a:p>
          <a:p>
            <a:pPr marL="914400" lvl="1" indent="-457200" algn="l">
              <a:buFont typeface="Wingdings" charset="2"/>
              <a:buChar char="Ø"/>
              <a:defRPr/>
            </a:pPr>
            <a:r>
              <a:rPr lang="fr-FR" dirty="0">
                <a:solidFill>
                  <a:schemeClr val="tx1"/>
                </a:solidFill>
              </a:rPr>
              <a:t>Agreement </a:t>
            </a:r>
            <a:r>
              <a:rPr lang="fr-FR" dirty="0" err="1">
                <a:solidFill>
                  <a:schemeClr val="tx1"/>
                </a:solidFill>
              </a:rPr>
              <a:t>with</a:t>
            </a:r>
            <a:r>
              <a:rPr lang="fr-FR" dirty="0">
                <a:solidFill>
                  <a:schemeClr val="tx1"/>
                </a:solidFill>
              </a:rPr>
              <a:t> the data</a:t>
            </a:r>
            <a:endParaRPr lang="fr-BE" dirty="0">
              <a:solidFill>
                <a:schemeClr val="tx1"/>
              </a:solidFill>
            </a:endParaRPr>
          </a:p>
          <a:p>
            <a:pPr marL="457200" indent="-457200" algn="l">
              <a:buFont typeface="Wingdings" charset="2"/>
              <a:buChar char="Ø"/>
              <a:defRPr/>
            </a:pPr>
            <a:endParaRPr lang="fr-BE" dirty="0" smtClean="0">
              <a:solidFill>
                <a:srgbClr val="000000"/>
              </a:solidFill>
            </a:endParaRPr>
          </a:p>
          <a:p>
            <a:pPr marL="457200" indent="-457200" algn="l">
              <a:buFont typeface="Wingdings" charset="2"/>
              <a:buChar char="§"/>
              <a:defRPr/>
            </a:pPr>
            <a:endParaRPr lang="fr-BE" dirty="0"/>
          </a:p>
        </p:txBody>
      </p:sp>
      <p:sp>
        <p:nvSpPr>
          <p:cNvPr id="19461" name="Titre 1"/>
          <p:cNvSpPr txBox="1">
            <a:spLocks/>
          </p:cNvSpPr>
          <p:nvPr/>
        </p:nvSpPr>
        <p:spPr bwMode="auto">
          <a:xfrm>
            <a:off x="3347864" y="620688"/>
            <a:ext cx="252028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Arial" charset="0"/>
              </a:defRPr>
            </a:lvl1pPr>
            <a:lvl2pPr marL="37931725" indent="-37474525" eaLnBrk="0" hangingPunct="0">
              <a:defRPr sz="2400">
                <a:solidFill>
                  <a:schemeClr val="tx1"/>
                </a:solidFill>
                <a:latin typeface="Calibri" charset="0"/>
                <a:ea typeface="Arial" charset="0"/>
                <a:cs typeface="Arial" charset="0"/>
              </a:defRPr>
            </a:lvl2pPr>
            <a:lvl3pPr eaLnBrk="0" hangingPunct="0">
              <a:defRPr sz="2400">
                <a:solidFill>
                  <a:schemeClr val="tx1"/>
                </a:solidFill>
                <a:latin typeface="Calibri" charset="0"/>
                <a:ea typeface="Arial" charset="0"/>
                <a:cs typeface="Arial" charset="0"/>
              </a:defRPr>
            </a:lvl3pPr>
            <a:lvl4pPr eaLnBrk="0" hangingPunct="0">
              <a:defRPr sz="2400">
                <a:solidFill>
                  <a:schemeClr val="tx1"/>
                </a:solidFill>
                <a:latin typeface="Calibri" charset="0"/>
                <a:ea typeface="Arial" charset="0"/>
                <a:cs typeface="Arial" charset="0"/>
              </a:defRPr>
            </a:lvl4pPr>
            <a:lvl5pPr eaLnBrk="0" hangingPunct="0">
              <a:defRPr sz="2400">
                <a:solidFill>
                  <a:schemeClr val="tx1"/>
                </a:solidFill>
                <a:latin typeface="Calibri" charset="0"/>
                <a:ea typeface="Arial" charset="0"/>
                <a:cs typeface="Arial" charset="0"/>
              </a:defRPr>
            </a:lvl5pPr>
            <a:lvl6pPr marL="457200" eaLnBrk="0" fontAlgn="base" hangingPunct="0">
              <a:spcBef>
                <a:spcPct val="0"/>
              </a:spcBef>
              <a:spcAft>
                <a:spcPct val="0"/>
              </a:spcAft>
              <a:defRPr sz="2400">
                <a:solidFill>
                  <a:schemeClr val="tx1"/>
                </a:solidFill>
                <a:latin typeface="Calibri" charset="0"/>
                <a:ea typeface="Arial" charset="0"/>
                <a:cs typeface="Arial" charset="0"/>
              </a:defRPr>
            </a:lvl6pPr>
            <a:lvl7pPr marL="914400" eaLnBrk="0" fontAlgn="base" hangingPunct="0">
              <a:spcBef>
                <a:spcPct val="0"/>
              </a:spcBef>
              <a:spcAft>
                <a:spcPct val="0"/>
              </a:spcAft>
              <a:defRPr sz="2400">
                <a:solidFill>
                  <a:schemeClr val="tx1"/>
                </a:solidFill>
                <a:latin typeface="Calibri" charset="0"/>
                <a:ea typeface="Arial" charset="0"/>
                <a:cs typeface="Arial" charset="0"/>
              </a:defRPr>
            </a:lvl7pPr>
            <a:lvl8pPr marL="1371600" eaLnBrk="0" fontAlgn="base" hangingPunct="0">
              <a:spcBef>
                <a:spcPct val="0"/>
              </a:spcBef>
              <a:spcAft>
                <a:spcPct val="0"/>
              </a:spcAft>
              <a:defRPr sz="2400">
                <a:solidFill>
                  <a:schemeClr val="tx1"/>
                </a:solidFill>
                <a:latin typeface="Calibri" charset="0"/>
                <a:ea typeface="Arial" charset="0"/>
                <a:cs typeface="Arial" charset="0"/>
              </a:defRPr>
            </a:lvl8pPr>
            <a:lvl9pPr marL="1828800" eaLnBrk="0" fontAlgn="base" hangingPunct="0">
              <a:spcBef>
                <a:spcPct val="0"/>
              </a:spcBef>
              <a:spcAft>
                <a:spcPct val="0"/>
              </a:spcAft>
              <a:defRPr sz="2400">
                <a:solidFill>
                  <a:schemeClr val="tx1"/>
                </a:solidFill>
                <a:latin typeface="Calibri" charset="0"/>
                <a:ea typeface="Arial" charset="0"/>
                <a:cs typeface="Arial" charset="0"/>
              </a:defRPr>
            </a:lvl9pPr>
          </a:lstStyle>
          <a:p>
            <a:pPr algn="ctr"/>
            <a:r>
              <a:rPr lang="fr-BE" sz="4000" u="sng" dirty="0" smtClean="0">
                <a:ea typeface="ヒラギノ角ゴ Pro W3" charset="0"/>
                <a:cs typeface="ヒラギノ角ゴ Pro W3" charset="0"/>
              </a:rPr>
              <a:t>Outline</a:t>
            </a:r>
            <a:endParaRPr lang="fr-BE" sz="4000" u="sng" dirty="0">
              <a:ea typeface="ヒラギノ角ゴ Pro W3" charset="0"/>
              <a:cs typeface="ヒラギノ角ゴ Pro W3" charset="0"/>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19</a:t>
            </a:fld>
            <a:endParaRPr lang="fr-BE"/>
          </a:p>
        </p:txBody>
      </p:sp>
    </p:spTree>
    <p:extLst>
      <p:ext uri="{BB962C8B-B14F-4D97-AF65-F5344CB8AC3E}">
        <p14:creationId xmlns:p14="http://schemas.microsoft.com/office/powerpoint/2010/main" val="20767756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79512" y="2132856"/>
            <a:ext cx="9361040" cy="4464496"/>
          </a:xfrm>
        </p:spPr>
        <p:txBody>
          <a:bodyPr/>
          <a:lstStyle/>
          <a:p>
            <a:pPr marL="457200" indent="-457200" algn="l">
              <a:buFont typeface="Wingdings" charset="2"/>
              <a:buChar char="§"/>
              <a:defRPr/>
            </a:pPr>
            <a:r>
              <a:rPr lang="fr-BE" dirty="0" smtClean="0">
                <a:solidFill>
                  <a:srgbClr val="000000"/>
                </a:solidFill>
              </a:rPr>
              <a:t>Introduction of essential concepts</a:t>
            </a:r>
          </a:p>
          <a:p>
            <a:pPr marL="457200" indent="-457200" algn="l">
              <a:buFont typeface="Wingdings" charset="2"/>
              <a:buChar char="§"/>
              <a:defRPr/>
            </a:pPr>
            <a:r>
              <a:rPr lang="fr-BE" dirty="0" smtClean="0">
                <a:solidFill>
                  <a:srgbClr val="000000"/>
                </a:solidFill>
              </a:rPr>
              <a:t>Sequential steps for protein determination</a:t>
            </a:r>
          </a:p>
          <a:p>
            <a:pPr marL="457200" indent="-457200" algn="l">
              <a:buFont typeface="Wingdings" charset="2"/>
              <a:buChar char="§"/>
              <a:defRPr/>
            </a:pPr>
            <a:r>
              <a:rPr lang="fr-BE" dirty="0" smtClean="0">
                <a:solidFill>
                  <a:srgbClr val="000000"/>
                </a:solidFill>
              </a:rPr>
              <a:t>CASD-NMR</a:t>
            </a:r>
          </a:p>
          <a:p>
            <a:pPr marL="457200" indent="-457200" algn="l">
              <a:buFont typeface="Wingdings" charset="2"/>
              <a:buChar char="§"/>
              <a:defRPr/>
            </a:pPr>
            <a:r>
              <a:rPr lang="fr-BE" dirty="0" smtClean="0">
                <a:solidFill>
                  <a:srgbClr val="000000"/>
                </a:solidFill>
              </a:rPr>
              <a:t>Result of CASD-NMR2010 for 10 masked data sets</a:t>
            </a:r>
          </a:p>
          <a:p>
            <a:pPr marL="914400" lvl="1" indent="-457200" algn="l">
              <a:buFont typeface="Wingdings" charset="2"/>
              <a:buChar char="§"/>
              <a:defRPr/>
            </a:pPr>
            <a:r>
              <a:rPr lang="fr-BE" dirty="0" smtClean="0">
                <a:solidFill>
                  <a:srgbClr val="000000"/>
                </a:solidFill>
              </a:rPr>
              <a:t>Softwares</a:t>
            </a:r>
          </a:p>
          <a:p>
            <a:pPr marL="914400" lvl="1" indent="-457200" algn="l">
              <a:buFont typeface="Wingdings" charset="2"/>
              <a:buChar char="§"/>
              <a:defRPr/>
            </a:pPr>
            <a:r>
              <a:rPr lang="fr-FR" dirty="0" err="1" smtClean="0">
                <a:solidFill>
                  <a:schemeClr val="tx1"/>
                </a:solidFill>
              </a:rPr>
              <a:t>Accuracy</a:t>
            </a:r>
            <a:r>
              <a:rPr lang="fr-FR" dirty="0" smtClean="0">
                <a:solidFill>
                  <a:schemeClr val="tx1"/>
                </a:solidFill>
              </a:rPr>
              <a:t> </a:t>
            </a:r>
            <a:r>
              <a:rPr lang="fr-FR" dirty="0">
                <a:solidFill>
                  <a:schemeClr val="tx1"/>
                </a:solidFill>
              </a:rPr>
              <a:t>and </a:t>
            </a:r>
            <a:r>
              <a:rPr lang="fr-FR" dirty="0" smtClean="0">
                <a:solidFill>
                  <a:schemeClr val="tx1"/>
                </a:solidFill>
              </a:rPr>
              <a:t>convergence</a:t>
            </a:r>
          </a:p>
          <a:p>
            <a:pPr marL="914400" lvl="1" indent="-457200" algn="l">
              <a:buFont typeface="Wingdings" charset="2"/>
              <a:buChar char="§"/>
              <a:defRPr/>
            </a:pPr>
            <a:r>
              <a:rPr lang="fr-FR" dirty="0" err="1">
                <a:solidFill>
                  <a:srgbClr val="000000"/>
                </a:solidFill>
              </a:rPr>
              <a:t>Geometric</a:t>
            </a:r>
            <a:r>
              <a:rPr lang="fr-FR" dirty="0">
                <a:solidFill>
                  <a:srgbClr val="000000"/>
                </a:solidFill>
              </a:rPr>
              <a:t> and </a:t>
            </a:r>
            <a:r>
              <a:rPr lang="fr-FR" dirty="0" err="1" smtClean="0">
                <a:solidFill>
                  <a:srgbClr val="000000"/>
                </a:solidFill>
              </a:rPr>
              <a:t>Stereochemical</a:t>
            </a:r>
            <a:endParaRPr lang="fr-FR" dirty="0" smtClean="0">
              <a:solidFill>
                <a:srgbClr val="000000"/>
              </a:solidFill>
            </a:endParaRPr>
          </a:p>
          <a:p>
            <a:pPr marL="914400" lvl="1" indent="-457200" algn="l">
              <a:buFont typeface="Wingdings" charset="2"/>
              <a:buChar char="§"/>
              <a:defRPr/>
            </a:pPr>
            <a:r>
              <a:rPr lang="fr-FR" dirty="0">
                <a:solidFill>
                  <a:srgbClr val="000000"/>
                </a:solidFill>
              </a:rPr>
              <a:t>Agreement </a:t>
            </a:r>
            <a:r>
              <a:rPr lang="fr-FR" dirty="0" err="1">
                <a:solidFill>
                  <a:srgbClr val="000000"/>
                </a:solidFill>
              </a:rPr>
              <a:t>with</a:t>
            </a:r>
            <a:r>
              <a:rPr lang="fr-FR" dirty="0">
                <a:solidFill>
                  <a:srgbClr val="000000"/>
                </a:solidFill>
              </a:rPr>
              <a:t> the data</a:t>
            </a:r>
            <a:endParaRPr lang="fr-BE" dirty="0" smtClean="0">
              <a:solidFill>
                <a:srgbClr val="000000"/>
              </a:solidFill>
            </a:endParaRPr>
          </a:p>
          <a:p>
            <a:pPr marL="457200" indent="-457200" algn="l">
              <a:buFont typeface="Wingdings" charset="2"/>
              <a:buChar char="§"/>
              <a:defRPr/>
            </a:pPr>
            <a:endParaRPr lang="fr-BE" dirty="0"/>
          </a:p>
        </p:txBody>
      </p:sp>
      <p:sp>
        <p:nvSpPr>
          <p:cNvPr id="19461" name="Titre 1"/>
          <p:cNvSpPr txBox="1">
            <a:spLocks/>
          </p:cNvSpPr>
          <p:nvPr/>
        </p:nvSpPr>
        <p:spPr bwMode="auto">
          <a:xfrm>
            <a:off x="3347864" y="620688"/>
            <a:ext cx="252028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Arial" charset="0"/>
              </a:defRPr>
            </a:lvl1pPr>
            <a:lvl2pPr marL="37931725" indent="-37474525" eaLnBrk="0" hangingPunct="0">
              <a:defRPr sz="2400">
                <a:solidFill>
                  <a:schemeClr val="tx1"/>
                </a:solidFill>
                <a:latin typeface="Calibri" charset="0"/>
                <a:ea typeface="Arial" charset="0"/>
                <a:cs typeface="Arial" charset="0"/>
              </a:defRPr>
            </a:lvl2pPr>
            <a:lvl3pPr eaLnBrk="0" hangingPunct="0">
              <a:defRPr sz="2400">
                <a:solidFill>
                  <a:schemeClr val="tx1"/>
                </a:solidFill>
                <a:latin typeface="Calibri" charset="0"/>
                <a:ea typeface="Arial" charset="0"/>
                <a:cs typeface="Arial" charset="0"/>
              </a:defRPr>
            </a:lvl3pPr>
            <a:lvl4pPr eaLnBrk="0" hangingPunct="0">
              <a:defRPr sz="2400">
                <a:solidFill>
                  <a:schemeClr val="tx1"/>
                </a:solidFill>
                <a:latin typeface="Calibri" charset="0"/>
                <a:ea typeface="Arial" charset="0"/>
                <a:cs typeface="Arial" charset="0"/>
              </a:defRPr>
            </a:lvl4pPr>
            <a:lvl5pPr eaLnBrk="0" hangingPunct="0">
              <a:defRPr sz="2400">
                <a:solidFill>
                  <a:schemeClr val="tx1"/>
                </a:solidFill>
                <a:latin typeface="Calibri" charset="0"/>
                <a:ea typeface="Arial" charset="0"/>
                <a:cs typeface="Arial" charset="0"/>
              </a:defRPr>
            </a:lvl5pPr>
            <a:lvl6pPr marL="457200" eaLnBrk="0" fontAlgn="base" hangingPunct="0">
              <a:spcBef>
                <a:spcPct val="0"/>
              </a:spcBef>
              <a:spcAft>
                <a:spcPct val="0"/>
              </a:spcAft>
              <a:defRPr sz="2400">
                <a:solidFill>
                  <a:schemeClr val="tx1"/>
                </a:solidFill>
                <a:latin typeface="Calibri" charset="0"/>
                <a:ea typeface="Arial" charset="0"/>
                <a:cs typeface="Arial" charset="0"/>
              </a:defRPr>
            </a:lvl6pPr>
            <a:lvl7pPr marL="914400" eaLnBrk="0" fontAlgn="base" hangingPunct="0">
              <a:spcBef>
                <a:spcPct val="0"/>
              </a:spcBef>
              <a:spcAft>
                <a:spcPct val="0"/>
              </a:spcAft>
              <a:defRPr sz="2400">
                <a:solidFill>
                  <a:schemeClr val="tx1"/>
                </a:solidFill>
                <a:latin typeface="Calibri" charset="0"/>
                <a:ea typeface="Arial" charset="0"/>
                <a:cs typeface="Arial" charset="0"/>
              </a:defRPr>
            </a:lvl7pPr>
            <a:lvl8pPr marL="1371600" eaLnBrk="0" fontAlgn="base" hangingPunct="0">
              <a:spcBef>
                <a:spcPct val="0"/>
              </a:spcBef>
              <a:spcAft>
                <a:spcPct val="0"/>
              </a:spcAft>
              <a:defRPr sz="2400">
                <a:solidFill>
                  <a:schemeClr val="tx1"/>
                </a:solidFill>
                <a:latin typeface="Calibri" charset="0"/>
                <a:ea typeface="Arial" charset="0"/>
                <a:cs typeface="Arial" charset="0"/>
              </a:defRPr>
            </a:lvl8pPr>
            <a:lvl9pPr marL="1828800" eaLnBrk="0" fontAlgn="base" hangingPunct="0">
              <a:spcBef>
                <a:spcPct val="0"/>
              </a:spcBef>
              <a:spcAft>
                <a:spcPct val="0"/>
              </a:spcAft>
              <a:defRPr sz="2400">
                <a:solidFill>
                  <a:schemeClr val="tx1"/>
                </a:solidFill>
                <a:latin typeface="Calibri" charset="0"/>
                <a:ea typeface="Arial" charset="0"/>
                <a:cs typeface="Arial" charset="0"/>
              </a:defRPr>
            </a:lvl9pPr>
          </a:lstStyle>
          <a:p>
            <a:pPr algn="ctr"/>
            <a:r>
              <a:rPr lang="fr-BE" sz="4000" u="sng" dirty="0" smtClean="0">
                <a:ea typeface="ヒラギノ角ゴ Pro W3" charset="0"/>
                <a:cs typeface="ヒラギノ角ゴ Pro W3" charset="0"/>
              </a:rPr>
              <a:t>Outline</a:t>
            </a:r>
            <a:endParaRPr lang="fr-BE" sz="4000" u="sng" dirty="0">
              <a:ea typeface="ヒラギノ角ゴ Pro W3" charset="0"/>
              <a:cs typeface="ヒラギノ角ゴ Pro W3" charset="0"/>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2</a:t>
            </a:fld>
            <a:endParaRPr lang="fr-BE"/>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Softwares</a:t>
            </a:r>
            <a:endParaRPr lang="fr-FR" dirty="0"/>
          </a:p>
        </p:txBody>
      </p:sp>
      <p:sp>
        <p:nvSpPr>
          <p:cNvPr id="3" name="Espace réservé du contenu 2"/>
          <p:cNvSpPr>
            <a:spLocks noGrp="1"/>
          </p:cNvSpPr>
          <p:nvPr>
            <p:ph idx="1"/>
          </p:nvPr>
        </p:nvSpPr>
        <p:spPr>
          <a:xfrm>
            <a:off x="971600" y="2492896"/>
            <a:ext cx="7283450" cy="2260848"/>
          </a:xfrm>
        </p:spPr>
        <p:txBody>
          <a:bodyPr/>
          <a:lstStyle/>
          <a:p>
            <a:pPr marL="0" indent="0">
              <a:buNone/>
            </a:pPr>
            <a:r>
              <a:rPr lang="fr-FR" dirty="0" smtClean="0"/>
              <a:t>3 </a:t>
            </a:r>
            <a:r>
              <a:rPr lang="fr-FR" dirty="0" err="1" smtClean="0"/>
              <a:t>categories</a:t>
            </a:r>
            <a:r>
              <a:rPr lang="fr-FR" dirty="0" smtClean="0"/>
              <a:t> : </a:t>
            </a:r>
          </a:p>
          <a:p>
            <a:pPr marL="914400" lvl="1" indent="-457200">
              <a:buFont typeface="Arial"/>
              <a:buChar char="•"/>
            </a:pPr>
            <a:r>
              <a:rPr lang="fr-FR" dirty="0" err="1" smtClean="0"/>
              <a:t>Using</a:t>
            </a:r>
            <a:r>
              <a:rPr lang="fr-FR" dirty="0" smtClean="0"/>
              <a:t> NOESY data</a:t>
            </a:r>
          </a:p>
          <a:p>
            <a:pPr marL="914400" lvl="1" indent="-457200">
              <a:buFont typeface="Arial"/>
              <a:buChar char="•"/>
            </a:pPr>
            <a:r>
              <a:rPr lang="fr-FR" dirty="0" err="1" smtClean="0"/>
              <a:t>Using</a:t>
            </a:r>
            <a:r>
              <a:rPr lang="fr-FR" dirty="0" smtClean="0"/>
              <a:t> CS data </a:t>
            </a:r>
            <a:r>
              <a:rPr lang="fr-FR" dirty="0" err="1" smtClean="0"/>
              <a:t>augmented</a:t>
            </a:r>
            <a:r>
              <a:rPr lang="fr-FR" dirty="0" smtClean="0"/>
              <a:t> by NOESY</a:t>
            </a:r>
          </a:p>
          <a:p>
            <a:pPr marL="914400" lvl="1" indent="-457200">
              <a:buFont typeface="Arial"/>
              <a:buChar char="•"/>
            </a:pPr>
            <a:r>
              <a:rPr lang="fr-FR" dirty="0" err="1" smtClean="0"/>
              <a:t>Using</a:t>
            </a:r>
            <a:r>
              <a:rPr lang="fr-FR" dirty="0" smtClean="0"/>
              <a:t> CS data</a:t>
            </a:r>
          </a:p>
          <a:p>
            <a:endParaRPr lang="fr-FR" dirty="0"/>
          </a:p>
        </p:txBody>
      </p:sp>
      <p:sp>
        <p:nvSpPr>
          <p:cNvPr id="4" name="Espace réservé du numéro de diapositive 3"/>
          <p:cNvSpPr>
            <a:spLocks noGrp="1"/>
          </p:cNvSpPr>
          <p:nvPr>
            <p:ph type="sldNum" sz="quarter" idx="12"/>
          </p:nvPr>
        </p:nvSpPr>
        <p:spPr/>
        <p:txBody>
          <a:bodyPr/>
          <a:lstStyle/>
          <a:p>
            <a:fld id="{53ADC043-D7E6-7046-84AC-D864AF9D28D3}" type="slidenum">
              <a:rPr lang="fr-BE" smtClean="0"/>
              <a:pPr/>
              <a:t>20</a:t>
            </a:fld>
            <a:endParaRPr lang="fr-BE"/>
          </a:p>
        </p:txBody>
      </p:sp>
    </p:spTree>
    <p:extLst>
      <p:ext uri="{BB962C8B-B14F-4D97-AF65-F5344CB8AC3E}">
        <p14:creationId xmlns:p14="http://schemas.microsoft.com/office/powerpoint/2010/main" val="399133722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Softwares</a:t>
            </a:r>
            <a:endParaRPr lang="fr-FR" dirty="0"/>
          </a:p>
        </p:txBody>
      </p:sp>
      <p:sp>
        <p:nvSpPr>
          <p:cNvPr id="4" name="Espace réservé du numéro de diapositive 3"/>
          <p:cNvSpPr>
            <a:spLocks noGrp="1"/>
          </p:cNvSpPr>
          <p:nvPr>
            <p:ph type="sldNum" sz="quarter" idx="12"/>
          </p:nvPr>
        </p:nvSpPr>
        <p:spPr/>
        <p:txBody>
          <a:bodyPr/>
          <a:lstStyle/>
          <a:p>
            <a:fld id="{53ADC043-D7E6-7046-84AC-D864AF9D28D3}" type="slidenum">
              <a:rPr lang="fr-BE" smtClean="0"/>
              <a:pPr/>
              <a:t>21</a:t>
            </a:fld>
            <a:endParaRPr lang="fr-BE"/>
          </a:p>
        </p:txBody>
      </p:sp>
      <p:pic>
        <p:nvPicPr>
          <p:cNvPr id="5" name="Image 4" descr="softw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0" y="1628800"/>
            <a:ext cx="9088760" cy="3528392"/>
          </a:xfrm>
          <a:prstGeom prst="rect">
            <a:avLst/>
          </a:prstGeom>
        </p:spPr>
      </p:pic>
    </p:spTree>
    <p:extLst>
      <p:ext uri="{BB962C8B-B14F-4D97-AF65-F5344CB8AC3E}">
        <p14:creationId xmlns:p14="http://schemas.microsoft.com/office/powerpoint/2010/main" val="33082679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endParaRPr lang="fr-FR" dirty="0"/>
          </a:p>
        </p:txBody>
      </p:sp>
      <p:sp>
        <p:nvSpPr>
          <p:cNvPr id="3" name="Espace réservé du contenu 2"/>
          <p:cNvSpPr>
            <a:spLocks noGrp="1"/>
          </p:cNvSpPr>
          <p:nvPr>
            <p:ph idx="1"/>
          </p:nvPr>
        </p:nvSpPr>
        <p:spPr>
          <a:xfrm>
            <a:off x="971600" y="2420888"/>
            <a:ext cx="7283450" cy="2188840"/>
          </a:xfrm>
        </p:spPr>
        <p:txBody>
          <a:bodyPr/>
          <a:lstStyle/>
          <a:p>
            <a:r>
              <a:rPr lang="fr-FR" dirty="0" smtClean="0"/>
              <a:t>3 </a:t>
            </a:r>
            <a:r>
              <a:rPr lang="fr-FR" dirty="0" err="1" smtClean="0"/>
              <a:t>kind</a:t>
            </a:r>
            <a:r>
              <a:rPr lang="fr-FR" dirty="0" smtClean="0"/>
              <a:t> of </a:t>
            </a:r>
            <a:r>
              <a:rPr lang="fr-FR" dirty="0" err="1" smtClean="0"/>
              <a:t>quality</a:t>
            </a:r>
            <a:r>
              <a:rPr lang="fr-FR" dirty="0" smtClean="0"/>
              <a:t> structure validation</a:t>
            </a:r>
          </a:p>
          <a:p>
            <a:pPr marL="914400" lvl="1" indent="-457200">
              <a:buFont typeface="Arial"/>
              <a:buChar char="•"/>
            </a:pPr>
            <a:r>
              <a:rPr lang="fr-FR" dirty="0" err="1" smtClean="0"/>
              <a:t>Accuracy</a:t>
            </a:r>
            <a:r>
              <a:rPr lang="fr-FR" dirty="0" smtClean="0"/>
              <a:t> and convergence</a:t>
            </a:r>
          </a:p>
          <a:p>
            <a:pPr marL="914400" lvl="1" indent="-457200">
              <a:buFont typeface="Arial"/>
              <a:buChar char="•"/>
            </a:pPr>
            <a:r>
              <a:rPr lang="fr-FR" dirty="0" err="1" smtClean="0"/>
              <a:t>Geometric</a:t>
            </a:r>
            <a:r>
              <a:rPr lang="fr-FR" dirty="0" smtClean="0"/>
              <a:t> and </a:t>
            </a:r>
            <a:r>
              <a:rPr lang="fr-FR" dirty="0" err="1" smtClean="0"/>
              <a:t>stereochemical</a:t>
            </a:r>
            <a:endParaRPr lang="fr-FR" dirty="0" smtClean="0"/>
          </a:p>
          <a:p>
            <a:pPr marL="914400" lvl="1" indent="-457200">
              <a:buFont typeface="Arial"/>
              <a:buChar char="•"/>
            </a:pPr>
            <a:r>
              <a:rPr lang="fr-FR" dirty="0" smtClean="0"/>
              <a:t>Agreement </a:t>
            </a:r>
            <a:r>
              <a:rPr lang="fr-FR" dirty="0" err="1" smtClean="0"/>
              <a:t>with</a:t>
            </a:r>
            <a:r>
              <a:rPr lang="fr-FR" dirty="0" smtClean="0"/>
              <a:t> data</a:t>
            </a:r>
          </a:p>
        </p:txBody>
      </p:sp>
      <p:sp>
        <p:nvSpPr>
          <p:cNvPr id="4" name="Slide Number Placeholder 3"/>
          <p:cNvSpPr>
            <a:spLocks noGrp="1"/>
          </p:cNvSpPr>
          <p:nvPr>
            <p:ph type="sldNum" sz="quarter" idx="12"/>
          </p:nvPr>
        </p:nvSpPr>
        <p:spPr/>
        <p:txBody>
          <a:bodyPr/>
          <a:lstStyle/>
          <a:p>
            <a:fld id="{53ADC043-D7E6-7046-84AC-D864AF9D28D3}" type="slidenum">
              <a:rPr lang="fr-BE" smtClean="0"/>
              <a:pPr/>
              <a:t>22</a:t>
            </a:fld>
            <a:endParaRPr lang="fr-BE"/>
          </a:p>
        </p:txBody>
      </p:sp>
    </p:spTree>
    <p:extLst>
      <p:ext uri="{BB962C8B-B14F-4D97-AF65-F5344CB8AC3E}">
        <p14:creationId xmlns:p14="http://schemas.microsoft.com/office/powerpoint/2010/main" val="107380090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Accuracy</a:t>
            </a:r>
            <a:r>
              <a:rPr lang="fr-FR" dirty="0" smtClean="0"/>
              <a:t> and convergence</a:t>
            </a:r>
            <a:endParaRPr lang="fr-FR" dirty="0"/>
          </a:p>
        </p:txBody>
      </p:sp>
      <p:sp>
        <p:nvSpPr>
          <p:cNvPr id="3" name="Espace réservé du contenu 2"/>
          <p:cNvSpPr>
            <a:spLocks noGrp="1"/>
          </p:cNvSpPr>
          <p:nvPr>
            <p:ph idx="1"/>
          </p:nvPr>
        </p:nvSpPr>
        <p:spPr/>
        <p:txBody>
          <a:bodyPr/>
          <a:lstStyle/>
          <a:p>
            <a:pPr lvl="0"/>
            <a:r>
              <a:rPr lang="fr-BE" dirty="0"/>
              <a:t>RMSD (Root Mean Square Deviation</a:t>
            </a:r>
            <a:r>
              <a:rPr lang="fr-BE" dirty="0" smtClean="0"/>
              <a:t>)</a:t>
            </a:r>
          </a:p>
          <a:p>
            <a:pPr lvl="0"/>
            <a:endParaRPr lang="fr-BE" dirty="0"/>
          </a:p>
          <a:p>
            <a:pPr lvl="0"/>
            <a:r>
              <a:rPr lang="fr-BE" dirty="0"/>
              <a:t>GDT_TS (Global Distance Test Total Score</a:t>
            </a:r>
            <a:r>
              <a:rPr lang="fr-BE" dirty="0" smtClean="0"/>
              <a:t>)</a:t>
            </a:r>
          </a:p>
          <a:p>
            <a:pPr lvl="0"/>
            <a:endParaRPr lang="fr-BE" dirty="0"/>
          </a:p>
          <a:p>
            <a:pPr lvl="0"/>
            <a:r>
              <a:rPr lang="fr-BE" dirty="0"/>
              <a:t>Acceptable structure </a:t>
            </a:r>
          </a:p>
          <a:p>
            <a:pPr lvl="1"/>
            <a:r>
              <a:rPr lang="fr-BE" dirty="0"/>
              <a:t>	RMSD ≤ 2Å and GDT_TS ≥ 80%</a:t>
            </a:r>
          </a:p>
          <a:p>
            <a:endParaRPr lang="fr-FR" dirty="0"/>
          </a:p>
        </p:txBody>
      </p:sp>
      <p:sp>
        <p:nvSpPr>
          <p:cNvPr id="4" name="Slide Number Placeholder 3"/>
          <p:cNvSpPr>
            <a:spLocks noGrp="1"/>
          </p:cNvSpPr>
          <p:nvPr>
            <p:ph type="sldNum" sz="quarter" idx="12"/>
          </p:nvPr>
        </p:nvSpPr>
        <p:spPr/>
        <p:txBody>
          <a:bodyPr/>
          <a:lstStyle/>
          <a:p>
            <a:fld id="{53ADC043-D7E6-7046-84AC-D864AF9D28D3}" type="slidenum">
              <a:rPr lang="fr-BE" smtClean="0"/>
              <a:pPr/>
              <a:t>23</a:t>
            </a:fld>
            <a:endParaRPr lang="fr-BE"/>
          </a:p>
        </p:txBody>
      </p:sp>
    </p:spTree>
    <p:extLst>
      <p:ext uri="{BB962C8B-B14F-4D97-AF65-F5344CB8AC3E}">
        <p14:creationId xmlns:p14="http://schemas.microsoft.com/office/powerpoint/2010/main" val="27628223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of the programs</a:t>
            </a:r>
            <a:endParaRPr lang="fr-FR" dirty="0"/>
          </a:p>
        </p:txBody>
      </p:sp>
      <p:pic>
        <p:nvPicPr>
          <p:cNvPr id="4" name="Image 3" descr="tabl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7021"/>
            <a:ext cx="9144000" cy="4582486"/>
          </a:xfrm>
          <a:prstGeom prst="rect">
            <a:avLst/>
          </a:prstGeom>
        </p:spPr>
      </p:pic>
      <p:sp>
        <p:nvSpPr>
          <p:cNvPr id="3" name="Slide Number Placeholder 2"/>
          <p:cNvSpPr>
            <a:spLocks noGrp="1"/>
          </p:cNvSpPr>
          <p:nvPr>
            <p:ph type="sldNum" sz="quarter" idx="12"/>
          </p:nvPr>
        </p:nvSpPr>
        <p:spPr/>
        <p:txBody>
          <a:bodyPr/>
          <a:lstStyle/>
          <a:p>
            <a:fld id="{53ADC043-D7E6-7046-84AC-D864AF9D28D3}" type="slidenum">
              <a:rPr lang="fr-BE" smtClean="0"/>
              <a:pPr/>
              <a:t>24</a:t>
            </a:fld>
            <a:endParaRPr lang="fr-BE"/>
          </a:p>
        </p:txBody>
      </p:sp>
    </p:spTree>
    <p:extLst>
      <p:ext uri="{BB962C8B-B14F-4D97-AF65-F5344CB8AC3E}">
        <p14:creationId xmlns:p14="http://schemas.microsoft.com/office/powerpoint/2010/main" val="417509932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NOESY-</a:t>
            </a:r>
            <a:r>
              <a:rPr lang="fr-FR" dirty="0" err="1" smtClean="0"/>
              <a:t>based</a:t>
            </a:r>
            <a:r>
              <a:rPr lang="fr-FR" dirty="0" smtClean="0"/>
              <a:t> program</a:t>
            </a:r>
          </a:p>
          <a:p>
            <a:pPr marL="914400" lvl="1" indent="-457200">
              <a:buFont typeface="Arial"/>
              <a:buChar char="•"/>
            </a:pPr>
            <a:r>
              <a:rPr lang="fr-FR" dirty="0" smtClean="0"/>
              <a:t>CYANA, UNIO and ASDP = 100 %</a:t>
            </a:r>
          </a:p>
          <a:p>
            <a:pPr marL="914400" lvl="1" indent="-457200">
              <a:buFont typeface="Arial"/>
              <a:buChar char="•"/>
            </a:pPr>
            <a:r>
              <a:rPr lang="fr-FR" dirty="0" smtClean="0"/>
              <a:t>ARIA = 80 %</a:t>
            </a:r>
          </a:p>
          <a:p>
            <a:r>
              <a:rPr lang="fr-FR" dirty="0" smtClean="0"/>
              <a:t>CS </a:t>
            </a:r>
            <a:r>
              <a:rPr lang="fr-FR" dirty="0" err="1" smtClean="0"/>
              <a:t>augmented</a:t>
            </a:r>
            <a:r>
              <a:rPr lang="fr-FR" dirty="0" smtClean="0"/>
              <a:t> by NOESY</a:t>
            </a:r>
          </a:p>
          <a:p>
            <a:pPr marL="914400" lvl="1" indent="-457200">
              <a:buFont typeface="Arial"/>
              <a:buChar char="•"/>
            </a:pPr>
            <a:r>
              <a:rPr lang="fr-FR" dirty="0" smtClean="0"/>
              <a:t>Cheshire-</a:t>
            </a:r>
            <a:r>
              <a:rPr lang="fr-FR" dirty="0" err="1" smtClean="0"/>
              <a:t>Yapp</a:t>
            </a:r>
            <a:r>
              <a:rPr lang="fr-FR" dirty="0" smtClean="0"/>
              <a:t> </a:t>
            </a:r>
            <a:r>
              <a:rPr lang="fr-FR" dirty="0" err="1" smtClean="0"/>
              <a:t>runned</a:t>
            </a:r>
            <a:r>
              <a:rPr lang="fr-FR" dirty="0" smtClean="0"/>
              <a:t> on </a:t>
            </a:r>
            <a:r>
              <a:rPr lang="fr-FR" dirty="0" err="1" smtClean="0"/>
              <a:t>three</a:t>
            </a:r>
            <a:r>
              <a:rPr lang="fr-FR" dirty="0" smtClean="0"/>
              <a:t> </a:t>
            </a:r>
            <a:r>
              <a:rPr lang="fr-FR" dirty="0" err="1" smtClean="0"/>
              <a:t>targets</a:t>
            </a:r>
            <a:endParaRPr lang="fr-FR" dirty="0" smtClean="0"/>
          </a:p>
          <a:p>
            <a:pPr marL="914400" lvl="1" indent="-457200">
              <a:buFont typeface="Arial"/>
              <a:buChar char="•"/>
            </a:pPr>
            <a:r>
              <a:rPr lang="fr-FR" dirty="0" smtClean="0"/>
              <a:t>CS-RD-Rosetta = 70%</a:t>
            </a:r>
            <a:endParaRPr lang="fr-FR" dirty="0"/>
          </a:p>
          <a:p>
            <a:r>
              <a:rPr lang="fr-FR" dirty="0" smtClean="0"/>
              <a:t>Pure CS</a:t>
            </a:r>
          </a:p>
          <a:p>
            <a:pPr marL="914400" lvl="1" indent="-457200">
              <a:buFont typeface="Arial"/>
              <a:buChar char="•"/>
            </a:pPr>
            <a:r>
              <a:rPr lang="fr-FR" dirty="0" smtClean="0"/>
              <a:t>The </a:t>
            </a:r>
            <a:r>
              <a:rPr lang="fr-FR" dirty="0" err="1" smtClean="0"/>
              <a:t>poorest</a:t>
            </a:r>
            <a:r>
              <a:rPr lang="fr-FR" dirty="0" smtClean="0"/>
              <a:t> performance</a:t>
            </a:r>
            <a:endParaRPr lang="fr-FR" dirty="0"/>
          </a:p>
        </p:txBody>
      </p:sp>
      <p:sp>
        <p:nvSpPr>
          <p:cNvPr id="4" name="Slide Number Placeholder 3"/>
          <p:cNvSpPr>
            <a:spLocks noGrp="1"/>
          </p:cNvSpPr>
          <p:nvPr>
            <p:ph type="sldNum" sz="quarter" idx="12"/>
          </p:nvPr>
        </p:nvSpPr>
        <p:spPr/>
        <p:txBody>
          <a:bodyPr/>
          <a:lstStyle/>
          <a:p>
            <a:fld id="{53ADC043-D7E6-7046-84AC-D864AF9D28D3}" type="slidenum">
              <a:rPr lang="fr-BE" smtClean="0"/>
              <a:pPr/>
              <a:t>25</a:t>
            </a:fld>
            <a:endParaRPr lang="fr-BE"/>
          </a:p>
        </p:txBody>
      </p:sp>
    </p:spTree>
    <p:extLst>
      <p:ext uri="{BB962C8B-B14F-4D97-AF65-F5344CB8AC3E}">
        <p14:creationId xmlns:p14="http://schemas.microsoft.com/office/powerpoint/2010/main" val="406371838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boxplot_acc.png"/>
          <p:cNvPicPr>
            <a:picLocks noChangeAspect="1"/>
          </p:cNvPicPr>
          <p:nvPr/>
        </p:nvPicPr>
        <p:blipFill rotWithShape="1">
          <a:blip r:embed="rId2">
            <a:extLst>
              <a:ext uri="{28A0092B-C50C-407E-A947-70E740481C1C}">
                <a14:useLocalDpi xmlns:a14="http://schemas.microsoft.com/office/drawing/2010/main" val="0"/>
              </a:ext>
            </a:extLst>
          </a:blip>
          <a:srcRect l="-365" t="42227"/>
          <a:stretch/>
        </p:blipFill>
        <p:spPr>
          <a:xfrm>
            <a:off x="4726296" y="3068960"/>
            <a:ext cx="4417704" cy="3603501"/>
          </a:xfrm>
          <a:prstGeom prst="rect">
            <a:avLst/>
          </a:prstGeom>
        </p:spPr>
      </p:pic>
      <p:pic>
        <p:nvPicPr>
          <p:cNvPr id="7" name="Image 6" descr="boxplot_acc.png"/>
          <p:cNvPicPr>
            <a:picLocks noChangeAspect="1"/>
          </p:cNvPicPr>
          <p:nvPr/>
        </p:nvPicPr>
        <p:blipFill rotWithShape="1">
          <a:blip r:embed="rId2">
            <a:extLst>
              <a:ext uri="{28A0092B-C50C-407E-A947-70E740481C1C}">
                <a14:useLocalDpi xmlns:a14="http://schemas.microsoft.com/office/drawing/2010/main" val="0"/>
              </a:ext>
            </a:extLst>
          </a:blip>
          <a:srcRect r="-551" b="57522"/>
          <a:stretch/>
        </p:blipFill>
        <p:spPr>
          <a:xfrm>
            <a:off x="-26833" y="980728"/>
            <a:ext cx="4866307" cy="2913133"/>
          </a:xfrm>
          <a:prstGeom prst="rect">
            <a:avLst/>
          </a:prstGeom>
        </p:spPr>
      </p:pic>
      <p:sp>
        <p:nvSpPr>
          <p:cNvPr id="2" name="Slide Number Placeholder 1"/>
          <p:cNvSpPr>
            <a:spLocks noGrp="1"/>
          </p:cNvSpPr>
          <p:nvPr>
            <p:ph type="sldNum" sz="quarter" idx="12"/>
          </p:nvPr>
        </p:nvSpPr>
        <p:spPr/>
        <p:txBody>
          <a:bodyPr/>
          <a:lstStyle/>
          <a:p>
            <a:fld id="{53ADC043-D7E6-7046-84AC-D864AF9D28D3}" type="slidenum">
              <a:rPr lang="fr-BE" smtClean="0"/>
              <a:pPr/>
              <a:t>26</a:t>
            </a:fld>
            <a:endParaRPr lang="fr-BE"/>
          </a:p>
        </p:txBody>
      </p:sp>
    </p:spTree>
    <p:extLst>
      <p:ext uri="{BB962C8B-B14F-4D97-AF65-F5344CB8AC3E}">
        <p14:creationId xmlns:p14="http://schemas.microsoft.com/office/powerpoint/2010/main" val="384185448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of the </a:t>
            </a:r>
            <a:r>
              <a:rPr lang="fr-FR" dirty="0" err="1" smtClean="0"/>
              <a:t>targets</a:t>
            </a:r>
            <a:endParaRPr lang="fr-FR" dirty="0"/>
          </a:p>
        </p:txBody>
      </p:sp>
      <p:sp>
        <p:nvSpPr>
          <p:cNvPr id="4" name="Espace réservé du numéro de diapositive 3"/>
          <p:cNvSpPr>
            <a:spLocks noGrp="1"/>
          </p:cNvSpPr>
          <p:nvPr>
            <p:ph type="sldNum" sz="quarter" idx="12"/>
          </p:nvPr>
        </p:nvSpPr>
        <p:spPr/>
        <p:txBody>
          <a:bodyPr/>
          <a:lstStyle/>
          <a:p>
            <a:fld id="{53ADC043-D7E6-7046-84AC-D864AF9D28D3}" type="slidenum">
              <a:rPr lang="fr-BE" smtClean="0"/>
              <a:pPr/>
              <a:t>27</a:t>
            </a:fld>
            <a:endParaRPr lang="fr-BE"/>
          </a:p>
        </p:txBody>
      </p:sp>
      <p:pic>
        <p:nvPicPr>
          <p:cNvPr id="5" name="Image 4" descr="ta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4582486"/>
          </a:xfrm>
          <a:prstGeom prst="rect">
            <a:avLst/>
          </a:prstGeom>
        </p:spPr>
      </p:pic>
      <p:sp>
        <p:nvSpPr>
          <p:cNvPr id="6" name="Rectangle 5"/>
          <p:cNvSpPr/>
          <p:nvPr/>
        </p:nvSpPr>
        <p:spPr>
          <a:xfrm>
            <a:off x="0" y="2996952"/>
            <a:ext cx="9036496" cy="21602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75255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Results</a:t>
            </a:r>
            <a:r>
              <a:rPr lang="fr-FR" dirty="0" smtClean="0"/>
              <a:t> of the </a:t>
            </a:r>
            <a:r>
              <a:rPr lang="fr-FR" dirty="0" err="1" smtClean="0"/>
              <a:t>targets</a:t>
            </a:r>
            <a:endParaRPr lang="fr-FR" dirty="0"/>
          </a:p>
        </p:txBody>
      </p:sp>
      <p:pic>
        <p:nvPicPr>
          <p:cNvPr id="4" name="Image 3" descr="ta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4582486"/>
          </a:xfrm>
          <a:prstGeom prst="rect">
            <a:avLst/>
          </a:prstGeom>
        </p:spPr>
      </p:pic>
      <p:sp>
        <p:nvSpPr>
          <p:cNvPr id="3" name="Rectangle 2"/>
          <p:cNvSpPr/>
          <p:nvPr/>
        </p:nvSpPr>
        <p:spPr>
          <a:xfrm>
            <a:off x="0" y="3212976"/>
            <a:ext cx="9036496" cy="21602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0" y="4221088"/>
            <a:ext cx="9036496" cy="21602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Rectangle 5"/>
          <p:cNvSpPr/>
          <p:nvPr/>
        </p:nvSpPr>
        <p:spPr>
          <a:xfrm>
            <a:off x="0" y="4941168"/>
            <a:ext cx="9036496" cy="21602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5894581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Other</a:t>
            </a:r>
            <a:r>
              <a:rPr lang="fr-FR" dirty="0" smtClean="0"/>
              <a:t> </a:t>
            </a:r>
            <a:r>
              <a:rPr lang="fr-FR" dirty="0" err="1" smtClean="0"/>
              <a:t>measure</a:t>
            </a:r>
            <a:r>
              <a:rPr lang="fr-FR" dirty="0" smtClean="0"/>
              <a:t> of </a:t>
            </a:r>
            <a:r>
              <a:rPr lang="fr-FR" dirty="0" err="1" smtClean="0"/>
              <a:t>accuracy</a:t>
            </a:r>
            <a:endParaRPr lang="fr-FR" dirty="0"/>
          </a:p>
        </p:txBody>
      </p:sp>
      <p:sp>
        <p:nvSpPr>
          <p:cNvPr id="3" name="Espace réservé du contenu 2"/>
          <p:cNvSpPr>
            <a:spLocks noGrp="1"/>
          </p:cNvSpPr>
          <p:nvPr>
            <p:ph idx="1"/>
          </p:nvPr>
        </p:nvSpPr>
        <p:spPr>
          <a:xfrm>
            <a:off x="971600" y="2420888"/>
            <a:ext cx="7283450" cy="2548880"/>
          </a:xfrm>
        </p:spPr>
        <p:txBody>
          <a:bodyPr/>
          <a:lstStyle/>
          <a:p>
            <a:r>
              <a:rPr lang="fr-FR" dirty="0" err="1" smtClean="0"/>
              <a:t>Mean</a:t>
            </a:r>
            <a:r>
              <a:rPr lang="fr-FR" dirty="0" smtClean="0"/>
              <a:t> RMSD</a:t>
            </a:r>
          </a:p>
          <a:p>
            <a:endParaRPr lang="fr-FR" dirty="0"/>
          </a:p>
          <a:p>
            <a:r>
              <a:rPr lang="fr-FR" dirty="0" err="1" smtClean="0"/>
              <a:t>Comparison</a:t>
            </a:r>
            <a:r>
              <a:rPr lang="fr-FR" dirty="0" smtClean="0"/>
              <a:t> </a:t>
            </a:r>
            <a:r>
              <a:rPr lang="fr-FR" dirty="0" err="1" smtClean="0"/>
              <a:t>with</a:t>
            </a:r>
            <a:r>
              <a:rPr lang="fr-FR" dirty="0" smtClean="0"/>
              <a:t> an </a:t>
            </a:r>
            <a:r>
              <a:rPr lang="fr-FR" dirty="0" err="1" smtClean="0"/>
              <a:t>independent</a:t>
            </a:r>
            <a:r>
              <a:rPr lang="fr-FR" dirty="0" smtClean="0"/>
              <a:t> structure</a:t>
            </a:r>
            <a:endParaRPr lang="fr-FR" dirty="0"/>
          </a:p>
        </p:txBody>
      </p:sp>
      <p:sp>
        <p:nvSpPr>
          <p:cNvPr id="4" name="Espace réservé du numéro de diapositive 3"/>
          <p:cNvSpPr>
            <a:spLocks noGrp="1"/>
          </p:cNvSpPr>
          <p:nvPr>
            <p:ph type="sldNum" sz="quarter" idx="12"/>
          </p:nvPr>
        </p:nvSpPr>
        <p:spPr/>
        <p:txBody>
          <a:bodyPr/>
          <a:lstStyle/>
          <a:p>
            <a:fld id="{53ADC043-D7E6-7046-84AC-D864AF9D28D3}" type="slidenum">
              <a:rPr lang="fr-BE" smtClean="0"/>
              <a:pPr/>
              <a:t>29</a:t>
            </a:fld>
            <a:endParaRPr lang="fr-BE"/>
          </a:p>
        </p:txBody>
      </p:sp>
    </p:spTree>
    <p:extLst>
      <p:ext uri="{BB962C8B-B14F-4D97-AF65-F5344CB8AC3E}">
        <p14:creationId xmlns:p14="http://schemas.microsoft.com/office/powerpoint/2010/main" val="19843516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3568" y="-56022"/>
            <a:ext cx="7848872" cy="1470025"/>
          </a:xfrm>
        </p:spPr>
        <p:txBody>
          <a:bodyPr/>
          <a:lstStyle/>
          <a:p>
            <a:r>
              <a:rPr lang="en-US" dirty="0" smtClean="0"/>
              <a:t>Nuclear spin</a:t>
            </a:r>
            <a:endParaRPr lang="en-US" dirty="0"/>
          </a:p>
        </p:txBody>
      </p:sp>
      <p:pic>
        <p:nvPicPr>
          <p:cNvPr id="6" name="Picture 5" descr="atom_carto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124744"/>
            <a:ext cx="2735143" cy="2520280"/>
          </a:xfrm>
          <a:prstGeom prst="rect">
            <a:avLst/>
          </a:prstGeom>
        </p:spPr>
      </p:pic>
      <p:pic>
        <p:nvPicPr>
          <p:cNvPr id="10" name="Picture 9" descr="charg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268760"/>
            <a:ext cx="3591398" cy="2448272"/>
          </a:xfrm>
          <a:prstGeom prst="rect">
            <a:avLst/>
          </a:prstGeom>
        </p:spPr>
      </p:pic>
      <p:sp>
        <p:nvSpPr>
          <p:cNvPr id="12" name="TextBox 11"/>
          <p:cNvSpPr txBox="1"/>
          <p:nvPr/>
        </p:nvSpPr>
        <p:spPr>
          <a:xfrm>
            <a:off x="7899744" y="1624632"/>
            <a:ext cx="184666" cy="369332"/>
          </a:xfrm>
          <a:prstGeom prst="rect">
            <a:avLst/>
          </a:prstGeom>
          <a:noFill/>
        </p:spPr>
        <p:txBody>
          <a:bodyPr wrap="none" rtlCol="0">
            <a:spAutoFit/>
          </a:bodyPr>
          <a:lstStyle/>
          <a:p>
            <a:endParaRPr lang="en-US" dirty="0"/>
          </a:p>
        </p:txBody>
      </p:sp>
      <p:sp>
        <p:nvSpPr>
          <p:cNvPr id="18" name="TextBox 17"/>
          <p:cNvSpPr txBox="1"/>
          <p:nvPr/>
        </p:nvSpPr>
        <p:spPr>
          <a:xfrm>
            <a:off x="395536" y="3789040"/>
            <a:ext cx="8352928" cy="1754327"/>
          </a:xfrm>
          <a:prstGeom prst="rect">
            <a:avLst/>
          </a:prstGeom>
          <a:noFill/>
        </p:spPr>
        <p:txBody>
          <a:bodyPr wrap="square" rtlCol="0">
            <a:spAutoFit/>
          </a:bodyPr>
          <a:lstStyle/>
          <a:p>
            <a:r>
              <a:rPr lang="en-US" dirty="0" smtClean="0"/>
              <a:t>No magnetic field</a:t>
            </a:r>
            <a:r>
              <a:rPr lang="en-US" dirty="0" smtClean="0"/>
              <a:t>: nucleus cannot </a:t>
            </a:r>
            <a:r>
              <a:rPr lang="en-US" dirty="0" smtClean="0"/>
              <a:t>be distinguish by their spin.</a:t>
            </a:r>
          </a:p>
          <a:p>
            <a:endParaRPr lang="en-US" dirty="0"/>
          </a:p>
          <a:p>
            <a:r>
              <a:rPr lang="en-US" dirty="0" smtClean="0"/>
              <a:t>With a magnetic field, some proton will align with field, are more stable (spin +1/2). Others align against the field and become less stable (spin -1/2) but have higher energy.</a:t>
            </a:r>
          </a:p>
          <a:p>
            <a:endParaRPr lang="en-US" dirty="0"/>
          </a:p>
          <a:p>
            <a:r>
              <a:rPr lang="en-US" dirty="0" smtClean="0"/>
              <a:t>More intense are the magnetic field, more the difference of the two levels of energy is.</a:t>
            </a:r>
          </a:p>
        </p:txBody>
      </p:sp>
      <p:sp>
        <p:nvSpPr>
          <p:cNvPr id="2" name="Slide Number Placeholder 1"/>
          <p:cNvSpPr>
            <a:spLocks noGrp="1"/>
          </p:cNvSpPr>
          <p:nvPr>
            <p:ph type="sldNum" sz="quarter" idx="12"/>
          </p:nvPr>
        </p:nvSpPr>
        <p:spPr/>
        <p:txBody>
          <a:bodyPr/>
          <a:lstStyle/>
          <a:p>
            <a:fld id="{552FFBCA-526A-654B-83B2-DBA7146BFAC9}" type="slidenum">
              <a:rPr lang="fr-BE" smtClean="0"/>
              <a:pPr/>
              <a:t>3</a:t>
            </a:fld>
            <a:endParaRPr lang="fr-BE"/>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Geometric</a:t>
            </a:r>
            <a:r>
              <a:rPr lang="fr-FR" dirty="0" smtClean="0"/>
              <a:t> and </a:t>
            </a:r>
            <a:r>
              <a:rPr lang="fr-FR" dirty="0" err="1" smtClean="0"/>
              <a:t>Stereochemical</a:t>
            </a:r>
            <a:endParaRPr lang="fr-FR" dirty="0"/>
          </a:p>
        </p:txBody>
      </p:sp>
      <p:sp>
        <p:nvSpPr>
          <p:cNvPr id="3" name="Espace réservé du contenu 2"/>
          <p:cNvSpPr>
            <a:spLocks noGrp="1"/>
          </p:cNvSpPr>
          <p:nvPr>
            <p:ph idx="1"/>
          </p:nvPr>
        </p:nvSpPr>
        <p:spPr/>
        <p:txBody>
          <a:bodyPr/>
          <a:lstStyle/>
          <a:p>
            <a:r>
              <a:rPr lang="fr-FR" dirty="0" smtClean="0"/>
              <a:t>PSVS (</a:t>
            </a:r>
            <a:r>
              <a:rPr lang="fr-FR" dirty="0" err="1" smtClean="0"/>
              <a:t>Protein</a:t>
            </a:r>
            <a:r>
              <a:rPr lang="fr-FR" dirty="0" smtClean="0"/>
              <a:t> Structure Validation Software) </a:t>
            </a:r>
          </a:p>
          <a:p>
            <a:pPr marL="914400" lvl="1" indent="-457200">
              <a:buFont typeface="Arial"/>
              <a:buChar char="•"/>
            </a:pPr>
            <a:r>
              <a:rPr lang="fr-FR" dirty="0" err="1" smtClean="0"/>
              <a:t>Secondary</a:t>
            </a:r>
            <a:r>
              <a:rPr lang="fr-FR" dirty="0" smtClean="0"/>
              <a:t> structure </a:t>
            </a:r>
            <a:r>
              <a:rPr lang="fr-FR" dirty="0" err="1" smtClean="0"/>
              <a:t>element</a:t>
            </a:r>
            <a:endParaRPr lang="fr-FR" dirty="0" smtClean="0"/>
          </a:p>
          <a:p>
            <a:pPr marL="914400" lvl="1" indent="-457200">
              <a:buFont typeface="Arial"/>
              <a:buChar char="•"/>
            </a:pPr>
            <a:r>
              <a:rPr lang="fr-FR" dirty="0" err="1" smtClean="0"/>
              <a:t>Ordered</a:t>
            </a:r>
            <a:r>
              <a:rPr lang="fr-FR" dirty="0" smtClean="0"/>
              <a:t> </a:t>
            </a:r>
            <a:r>
              <a:rPr lang="fr-FR" dirty="0" err="1" smtClean="0"/>
              <a:t>residues</a:t>
            </a:r>
            <a:endParaRPr lang="fr-FR" dirty="0" smtClean="0"/>
          </a:p>
          <a:p>
            <a:pPr marL="914400" lvl="1" indent="-457200">
              <a:buFont typeface="Arial"/>
              <a:buChar char="•"/>
            </a:pPr>
            <a:r>
              <a:rPr lang="fr-FR" dirty="0" smtClean="0"/>
              <a:t>RMSD values for all and </a:t>
            </a:r>
            <a:r>
              <a:rPr lang="fr-FR" dirty="0" err="1" smtClean="0"/>
              <a:t>ordered</a:t>
            </a:r>
            <a:r>
              <a:rPr lang="fr-FR" dirty="0" smtClean="0"/>
              <a:t> </a:t>
            </a:r>
            <a:r>
              <a:rPr lang="fr-FR" dirty="0" err="1" smtClean="0"/>
              <a:t>residues</a:t>
            </a:r>
            <a:endParaRPr lang="fr-FR" dirty="0" smtClean="0"/>
          </a:p>
          <a:p>
            <a:pPr marL="914400" lvl="1" indent="-457200">
              <a:buFont typeface="Arial"/>
              <a:buChar char="•"/>
            </a:pPr>
            <a:r>
              <a:rPr lang="fr-FR" dirty="0" err="1" smtClean="0"/>
              <a:t>Ramachandran</a:t>
            </a:r>
            <a:r>
              <a:rPr lang="fr-FR" dirty="0" smtClean="0"/>
              <a:t> plot for </a:t>
            </a:r>
            <a:r>
              <a:rPr lang="fr-FR" dirty="0" err="1" smtClean="0"/>
              <a:t>ordered</a:t>
            </a:r>
            <a:r>
              <a:rPr lang="fr-FR" dirty="0" smtClean="0"/>
              <a:t> </a:t>
            </a:r>
            <a:r>
              <a:rPr lang="fr-FR" dirty="0" err="1" smtClean="0"/>
              <a:t>residues</a:t>
            </a:r>
            <a:endParaRPr lang="fr-FR" dirty="0" smtClean="0"/>
          </a:p>
          <a:p>
            <a:pPr marL="1600200" lvl="2" indent="-457200">
              <a:buFont typeface="Arial"/>
              <a:buChar char="•"/>
            </a:pPr>
            <a:r>
              <a:rPr lang="fr-FR" dirty="0" smtClean="0"/>
              <a:t>global </a:t>
            </a:r>
            <a:r>
              <a:rPr lang="fr-FR" dirty="0" err="1" smtClean="0"/>
              <a:t>quality</a:t>
            </a:r>
            <a:r>
              <a:rPr lang="fr-FR" dirty="0" smtClean="0"/>
              <a:t> score for </a:t>
            </a:r>
            <a:r>
              <a:rPr lang="fr-FR" b="1" dirty="0" smtClean="0"/>
              <a:t>Verify3D, </a:t>
            </a:r>
            <a:r>
              <a:rPr lang="fr-FR" b="1" dirty="0" err="1" smtClean="0"/>
              <a:t>Prosall</a:t>
            </a:r>
            <a:r>
              <a:rPr lang="fr-FR" b="1" dirty="0" smtClean="0"/>
              <a:t>, </a:t>
            </a:r>
            <a:r>
              <a:rPr lang="fr-FR" dirty="0" err="1" smtClean="0"/>
              <a:t>Procheck</a:t>
            </a:r>
            <a:r>
              <a:rPr lang="fr-FR" dirty="0" smtClean="0"/>
              <a:t>(phi-psi), </a:t>
            </a:r>
            <a:r>
              <a:rPr lang="fr-FR" b="1" dirty="0" err="1" smtClean="0"/>
              <a:t>Procheck</a:t>
            </a:r>
            <a:r>
              <a:rPr lang="fr-FR" b="1" dirty="0" smtClean="0"/>
              <a:t>(all) </a:t>
            </a:r>
            <a:r>
              <a:rPr lang="fr-FR" dirty="0" smtClean="0"/>
              <a:t>and </a:t>
            </a:r>
            <a:r>
              <a:rPr lang="fr-FR" b="1" dirty="0" err="1" smtClean="0"/>
              <a:t>MolProbity</a:t>
            </a:r>
            <a:r>
              <a:rPr lang="fr-FR" b="1" dirty="0" smtClean="0"/>
              <a:t> clash</a:t>
            </a:r>
          </a:p>
          <a:p>
            <a:pPr marL="1600200" lvl="2" indent="-457200">
              <a:buFont typeface="Arial"/>
              <a:buChar char="•"/>
            </a:pPr>
            <a:r>
              <a:rPr lang="fr-FR" dirty="0" smtClean="0"/>
              <a:t>RPF score</a:t>
            </a:r>
            <a:endParaRPr lang="fr-FR" dirty="0"/>
          </a:p>
        </p:txBody>
      </p:sp>
      <p:sp>
        <p:nvSpPr>
          <p:cNvPr id="4" name="Slide Number Placeholder 3"/>
          <p:cNvSpPr>
            <a:spLocks noGrp="1"/>
          </p:cNvSpPr>
          <p:nvPr>
            <p:ph type="sldNum" sz="quarter" idx="12"/>
          </p:nvPr>
        </p:nvSpPr>
        <p:spPr/>
        <p:txBody>
          <a:bodyPr/>
          <a:lstStyle/>
          <a:p>
            <a:fld id="{53ADC043-D7E6-7046-84AC-D864AF9D28D3}" type="slidenum">
              <a:rPr lang="fr-BE" smtClean="0"/>
              <a:pPr/>
              <a:t>30</a:t>
            </a:fld>
            <a:endParaRPr lang="fr-BE"/>
          </a:p>
        </p:txBody>
      </p:sp>
    </p:spTree>
    <p:extLst>
      <p:ext uri="{BB962C8B-B14F-4D97-AF65-F5344CB8AC3E}">
        <p14:creationId xmlns:p14="http://schemas.microsoft.com/office/powerpoint/2010/main" val="24242850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Geometric</a:t>
            </a:r>
            <a:r>
              <a:rPr lang="fr-FR" dirty="0" smtClean="0"/>
              <a:t> and </a:t>
            </a:r>
            <a:r>
              <a:rPr lang="fr-FR" dirty="0" err="1" smtClean="0"/>
              <a:t>Stereochemical</a:t>
            </a:r>
            <a:endParaRPr lang="fr-FR" dirty="0"/>
          </a:p>
        </p:txBody>
      </p:sp>
      <p:sp>
        <p:nvSpPr>
          <p:cNvPr id="3" name="Espace réservé du contenu 2"/>
          <p:cNvSpPr>
            <a:spLocks noGrp="1"/>
          </p:cNvSpPr>
          <p:nvPr>
            <p:ph idx="1"/>
          </p:nvPr>
        </p:nvSpPr>
        <p:spPr/>
        <p:txBody>
          <a:bodyPr/>
          <a:lstStyle/>
          <a:p>
            <a:r>
              <a:rPr lang="fr-FR" dirty="0" smtClean="0"/>
              <a:t>CING (Common Interface for NMR structure </a:t>
            </a:r>
            <a:r>
              <a:rPr lang="fr-FR" dirty="0" err="1" smtClean="0"/>
              <a:t>Generation</a:t>
            </a:r>
            <a:r>
              <a:rPr lang="fr-FR" dirty="0" smtClean="0"/>
              <a:t>)</a:t>
            </a:r>
          </a:p>
          <a:p>
            <a:pPr marL="914400" lvl="1" indent="-457200">
              <a:buFont typeface="Arial"/>
              <a:buChar char="•"/>
            </a:pPr>
            <a:r>
              <a:rPr lang="fr-FR" dirty="0" err="1"/>
              <a:t>biomolecular</a:t>
            </a:r>
            <a:r>
              <a:rPr lang="fr-FR" dirty="0"/>
              <a:t> </a:t>
            </a:r>
            <a:r>
              <a:rPr lang="fr-FR" dirty="0" smtClean="0"/>
              <a:t>structure</a:t>
            </a:r>
            <a:endParaRPr lang="fr-FR" dirty="0"/>
          </a:p>
          <a:p>
            <a:pPr marL="914400" lvl="1" indent="-457200">
              <a:buFont typeface="Arial"/>
              <a:buChar char="•"/>
            </a:pPr>
            <a:r>
              <a:rPr lang="fr-FR" dirty="0" smtClean="0"/>
              <a:t>CS</a:t>
            </a:r>
            <a:r>
              <a:rPr lang="fr-FR" dirty="0"/>
              <a:t>, distance </a:t>
            </a:r>
            <a:r>
              <a:rPr lang="fr-FR" dirty="0" err="1" smtClean="0"/>
              <a:t>restraints</a:t>
            </a:r>
            <a:endParaRPr lang="fr-FR" dirty="0"/>
          </a:p>
          <a:p>
            <a:pPr marL="914400" lvl="1" indent="-457200">
              <a:buFont typeface="Arial"/>
              <a:buChar char="•"/>
            </a:pPr>
            <a:r>
              <a:rPr lang="fr-FR" dirty="0" err="1" smtClean="0"/>
              <a:t>dihedral</a:t>
            </a:r>
            <a:r>
              <a:rPr lang="fr-FR" dirty="0" smtClean="0"/>
              <a:t> </a:t>
            </a:r>
            <a:r>
              <a:rPr lang="fr-FR" dirty="0"/>
              <a:t>angle </a:t>
            </a:r>
            <a:r>
              <a:rPr lang="fr-FR" dirty="0" err="1" smtClean="0"/>
              <a:t>restraint</a:t>
            </a:r>
            <a:r>
              <a:rPr lang="fr-FR" dirty="0" smtClean="0"/>
              <a:t> </a:t>
            </a:r>
          </a:p>
          <a:p>
            <a:pPr marL="914400" lvl="1" indent="-457200">
              <a:buFont typeface="Arial"/>
              <a:buChar char="•"/>
            </a:pPr>
            <a:r>
              <a:rPr lang="fr-FR" dirty="0" smtClean="0"/>
              <a:t>RDC </a:t>
            </a:r>
            <a:r>
              <a:rPr lang="fr-FR" dirty="0" err="1" smtClean="0"/>
              <a:t>restraint</a:t>
            </a:r>
            <a:endParaRPr lang="fr-FR" dirty="0" smtClean="0"/>
          </a:p>
          <a:p>
            <a:pPr marL="914400" lvl="1" indent="-457200">
              <a:buFont typeface="Arial"/>
              <a:buChar char="•"/>
            </a:pPr>
            <a:r>
              <a:rPr lang="fr-FR" dirty="0" smtClean="0"/>
              <a:t>NMR </a:t>
            </a:r>
            <a:r>
              <a:rPr lang="fr-FR" dirty="0" err="1"/>
              <a:t>peak</a:t>
            </a:r>
            <a:endParaRPr lang="fr-FR" dirty="0"/>
          </a:p>
        </p:txBody>
      </p:sp>
      <p:sp>
        <p:nvSpPr>
          <p:cNvPr id="4" name="Espace réservé du numéro de diapositive 3"/>
          <p:cNvSpPr>
            <a:spLocks noGrp="1"/>
          </p:cNvSpPr>
          <p:nvPr>
            <p:ph type="sldNum" sz="quarter" idx="12"/>
          </p:nvPr>
        </p:nvSpPr>
        <p:spPr/>
        <p:txBody>
          <a:bodyPr/>
          <a:lstStyle/>
          <a:p>
            <a:fld id="{53ADC043-D7E6-7046-84AC-D864AF9D28D3}" type="slidenum">
              <a:rPr lang="fr-BE" smtClean="0"/>
              <a:pPr/>
              <a:t>31</a:t>
            </a:fld>
            <a:endParaRPr lang="fr-BE"/>
          </a:p>
        </p:txBody>
      </p:sp>
    </p:spTree>
    <p:extLst>
      <p:ext uri="{BB962C8B-B14F-4D97-AF65-F5344CB8AC3E}">
        <p14:creationId xmlns:p14="http://schemas.microsoft.com/office/powerpoint/2010/main" val="39897392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Procheck</a:t>
            </a:r>
            <a:r>
              <a:rPr lang="fr-FR" dirty="0" smtClean="0"/>
              <a:t>(all) and </a:t>
            </a:r>
            <a:r>
              <a:rPr lang="fr-FR" dirty="0" err="1" smtClean="0"/>
              <a:t>MolProbity</a:t>
            </a:r>
            <a:r>
              <a:rPr lang="fr-FR" dirty="0" smtClean="0"/>
              <a:t> clash</a:t>
            </a:r>
            <a:endParaRPr lang="fr-FR" dirty="0"/>
          </a:p>
        </p:txBody>
      </p:sp>
      <p:pic>
        <p:nvPicPr>
          <p:cNvPr id="4" name="Image 3" descr="geom_stereo_q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1" y="1772816"/>
            <a:ext cx="9144000" cy="3449934"/>
          </a:xfrm>
          <a:prstGeom prst="rect">
            <a:avLst/>
          </a:prstGeom>
        </p:spPr>
      </p:pic>
      <p:sp>
        <p:nvSpPr>
          <p:cNvPr id="3" name="Slide Number Placeholder 2"/>
          <p:cNvSpPr>
            <a:spLocks noGrp="1"/>
          </p:cNvSpPr>
          <p:nvPr>
            <p:ph type="sldNum" sz="quarter" idx="12"/>
          </p:nvPr>
        </p:nvSpPr>
        <p:spPr/>
        <p:txBody>
          <a:bodyPr/>
          <a:lstStyle/>
          <a:p>
            <a:fld id="{53ADC043-D7E6-7046-84AC-D864AF9D28D3}" type="slidenum">
              <a:rPr lang="fr-BE" smtClean="0"/>
              <a:pPr/>
              <a:t>32</a:t>
            </a:fld>
            <a:endParaRPr lang="fr-BE"/>
          </a:p>
        </p:txBody>
      </p:sp>
    </p:spTree>
    <p:extLst>
      <p:ext uri="{BB962C8B-B14F-4D97-AF65-F5344CB8AC3E}">
        <p14:creationId xmlns:p14="http://schemas.microsoft.com/office/powerpoint/2010/main" val="368585226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Agreement </a:t>
            </a:r>
            <a:r>
              <a:rPr lang="fr-FR" dirty="0" err="1" smtClean="0"/>
              <a:t>with</a:t>
            </a:r>
            <a:r>
              <a:rPr lang="fr-FR" dirty="0" smtClean="0"/>
              <a:t> the data</a:t>
            </a:r>
            <a:endParaRPr lang="fr-FR" dirty="0"/>
          </a:p>
        </p:txBody>
      </p:sp>
      <p:sp>
        <p:nvSpPr>
          <p:cNvPr id="3" name="Espace réservé du contenu 2"/>
          <p:cNvSpPr>
            <a:spLocks noGrp="1"/>
          </p:cNvSpPr>
          <p:nvPr>
            <p:ph idx="1"/>
          </p:nvPr>
        </p:nvSpPr>
        <p:spPr/>
        <p:txBody>
          <a:bodyPr/>
          <a:lstStyle/>
          <a:p>
            <a:r>
              <a:rPr lang="fr-FR" dirty="0" smtClean="0"/>
              <a:t>DP-score (</a:t>
            </a:r>
            <a:r>
              <a:rPr lang="fr-FR" dirty="0" err="1" smtClean="0"/>
              <a:t>Discriminating</a:t>
            </a:r>
            <a:r>
              <a:rPr lang="fr-FR" dirty="0" smtClean="0"/>
              <a:t> Power score)</a:t>
            </a:r>
          </a:p>
          <a:p>
            <a:r>
              <a:rPr lang="fr-FR" dirty="0" smtClean="0"/>
              <a:t>Acceptable structure</a:t>
            </a:r>
          </a:p>
          <a:p>
            <a:pPr lvl="1"/>
            <a:r>
              <a:rPr lang="fr-FR" dirty="0" smtClean="0"/>
              <a:t>DP-score ≥ 0.7</a:t>
            </a:r>
          </a:p>
          <a:p>
            <a:r>
              <a:rPr lang="fr-FR" dirty="0" err="1" smtClean="0"/>
              <a:t>Correlation</a:t>
            </a:r>
            <a:r>
              <a:rPr lang="fr-FR" dirty="0" smtClean="0"/>
              <a:t> </a:t>
            </a:r>
            <a:r>
              <a:rPr lang="fr-FR" dirty="0" err="1" smtClean="0"/>
              <a:t>with</a:t>
            </a:r>
            <a:r>
              <a:rPr lang="fr-FR" dirty="0" smtClean="0"/>
              <a:t> </a:t>
            </a:r>
            <a:r>
              <a:rPr lang="fr-FR" dirty="0" err="1" smtClean="0"/>
              <a:t>accuracy</a:t>
            </a:r>
            <a:endParaRPr lang="fr-FR" dirty="0" smtClean="0"/>
          </a:p>
        </p:txBody>
      </p:sp>
      <p:sp>
        <p:nvSpPr>
          <p:cNvPr id="4" name="Slide Number Placeholder 3"/>
          <p:cNvSpPr>
            <a:spLocks noGrp="1"/>
          </p:cNvSpPr>
          <p:nvPr>
            <p:ph type="sldNum" sz="quarter" idx="12"/>
          </p:nvPr>
        </p:nvSpPr>
        <p:spPr/>
        <p:txBody>
          <a:bodyPr/>
          <a:lstStyle/>
          <a:p>
            <a:fld id="{53ADC043-D7E6-7046-84AC-D864AF9D28D3}" type="slidenum">
              <a:rPr lang="fr-BE" smtClean="0"/>
              <a:pPr/>
              <a:t>33</a:t>
            </a:fld>
            <a:endParaRPr lang="fr-BE"/>
          </a:p>
        </p:txBody>
      </p:sp>
    </p:spTree>
    <p:extLst>
      <p:ext uri="{BB962C8B-B14F-4D97-AF65-F5344CB8AC3E}">
        <p14:creationId xmlns:p14="http://schemas.microsoft.com/office/powerpoint/2010/main" val="346969727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agree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5996"/>
            <a:ext cx="9144000" cy="3526971"/>
          </a:xfrm>
          <a:prstGeom prst="rect">
            <a:avLst/>
          </a:prstGeom>
        </p:spPr>
      </p:pic>
      <p:sp>
        <p:nvSpPr>
          <p:cNvPr id="2" name="Slide Number Placeholder 1"/>
          <p:cNvSpPr>
            <a:spLocks noGrp="1"/>
          </p:cNvSpPr>
          <p:nvPr>
            <p:ph type="sldNum" sz="quarter" idx="12"/>
          </p:nvPr>
        </p:nvSpPr>
        <p:spPr/>
        <p:txBody>
          <a:bodyPr/>
          <a:lstStyle/>
          <a:p>
            <a:fld id="{53ADC043-D7E6-7046-84AC-D864AF9D28D3}" type="slidenum">
              <a:rPr lang="fr-BE" smtClean="0"/>
              <a:pPr/>
              <a:t>34</a:t>
            </a:fld>
            <a:endParaRPr lang="fr-BE"/>
          </a:p>
        </p:txBody>
      </p:sp>
    </p:spTree>
    <p:extLst>
      <p:ext uri="{BB962C8B-B14F-4D97-AF65-F5344CB8AC3E}">
        <p14:creationId xmlns:p14="http://schemas.microsoft.com/office/powerpoint/2010/main" val="242020847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pin_quantique_et_expérience_de_Stern_et_Gerlach.ogv.72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3528" y="980728"/>
            <a:ext cx="8576952" cy="4824536"/>
          </a:xfrm>
          <a:prstGeom prst="rect">
            <a:avLst/>
          </a:prstGeom>
        </p:spPr>
      </p:pic>
      <p:sp>
        <p:nvSpPr>
          <p:cNvPr id="2" name="Slide Number Placeholder 1"/>
          <p:cNvSpPr>
            <a:spLocks noGrp="1"/>
          </p:cNvSpPr>
          <p:nvPr>
            <p:ph type="sldNum" sz="quarter" idx="12"/>
          </p:nvPr>
        </p:nvSpPr>
        <p:spPr/>
        <p:txBody>
          <a:bodyPr/>
          <a:lstStyle/>
          <a:p>
            <a:fld id="{552FFBCA-526A-654B-83B2-DBA7146BFAC9}" type="slidenum">
              <a:rPr lang="fr-BE" smtClean="0"/>
              <a:pPr/>
              <a:t>4</a:t>
            </a:fld>
            <a:endParaRPr lang="fr-BE"/>
          </a:p>
        </p:txBody>
      </p:sp>
    </p:spTree>
    <p:extLst>
      <p:ext uri="{BB962C8B-B14F-4D97-AF65-F5344CB8AC3E}">
        <p14:creationId xmlns:p14="http://schemas.microsoft.com/office/powerpoint/2010/main" val="15763157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16632"/>
            <a:ext cx="7772400" cy="1109985"/>
          </a:xfrm>
        </p:spPr>
        <p:txBody>
          <a:bodyPr/>
          <a:lstStyle/>
          <a:p>
            <a:r>
              <a:rPr lang="en-US" dirty="0" smtClean="0"/>
              <a:t>Nuclear spin and energy state</a:t>
            </a:r>
            <a:endParaRPr lang="en-US" dirty="0"/>
          </a:p>
        </p:txBody>
      </p:sp>
      <p:pic>
        <p:nvPicPr>
          <p:cNvPr id="5" name="Picture 4" descr="energ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00" y="1136452"/>
            <a:ext cx="2736303" cy="1979615"/>
          </a:xfrm>
          <a:prstGeom prst="rect">
            <a:avLst/>
          </a:prstGeom>
        </p:spPr>
      </p:pic>
      <p:pic>
        <p:nvPicPr>
          <p:cNvPr id="6" name="Picture 5" descr="prece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1124744"/>
            <a:ext cx="1512168" cy="2252164"/>
          </a:xfrm>
          <a:prstGeom prst="rect">
            <a:avLst/>
          </a:prstGeom>
        </p:spPr>
      </p:pic>
      <p:pic>
        <p:nvPicPr>
          <p:cNvPr id="7" name="Picture 6" descr="spin_spe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0" y="1412776"/>
            <a:ext cx="3035987" cy="3960440"/>
          </a:xfrm>
          <a:prstGeom prst="rect">
            <a:avLst/>
          </a:prstGeom>
        </p:spPr>
      </p:pic>
      <p:pic>
        <p:nvPicPr>
          <p:cNvPr id="8" name="Picture 7" descr="spin_spec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3848" y="3429000"/>
            <a:ext cx="2290007" cy="2880320"/>
          </a:xfrm>
          <a:prstGeom prst="rect">
            <a:avLst/>
          </a:prstGeom>
        </p:spPr>
      </p:pic>
      <p:pic>
        <p:nvPicPr>
          <p:cNvPr id="9" name="Picture 8" descr="precess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552" y="3284984"/>
            <a:ext cx="1676757" cy="2934326"/>
          </a:xfrm>
          <a:prstGeom prst="rect">
            <a:avLst/>
          </a:prstGeom>
        </p:spPr>
      </p:pic>
      <p:sp>
        <p:nvSpPr>
          <p:cNvPr id="3" name="Slide Number Placeholder 2"/>
          <p:cNvSpPr>
            <a:spLocks noGrp="1"/>
          </p:cNvSpPr>
          <p:nvPr>
            <p:ph type="sldNum" sz="quarter" idx="12"/>
          </p:nvPr>
        </p:nvSpPr>
        <p:spPr/>
        <p:txBody>
          <a:bodyPr/>
          <a:lstStyle/>
          <a:p>
            <a:fld id="{552FFBCA-526A-654B-83B2-DBA7146BFAC9}" type="slidenum">
              <a:rPr lang="fr-BE" smtClean="0"/>
              <a:pPr/>
              <a:t>5</a:t>
            </a:fld>
            <a:endParaRPr lang="fr-BE"/>
          </a:p>
        </p:txBody>
      </p:sp>
    </p:spTree>
    <p:extLst>
      <p:ext uri="{BB962C8B-B14F-4D97-AF65-F5344CB8AC3E}">
        <p14:creationId xmlns:p14="http://schemas.microsoft.com/office/powerpoint/2010/main" val="265241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60649"/>
            <a:ext cx="7772400" cy="1296144"/>
          </a:xfrm>
        </p:spPr>
        <p:txBody>
          <a:bodyPr/>
          <a:lstStyle/>
          <a:p>
            <a:r>
              <a:rPr lang="en-US" dirty="0" smtClean="0"/>
              <a:t>Energy and chemical shift</a:t>
            </a:r>
            <a:endParaRPr lang="en-US" dirty="0"/>
          </a:p>
        </p:txBody>
      </p:sp>
      <p:sp>
        <p:nvSpPr>
          <p:cNvPr id="12" name="TextBox 11"/>
          <p:cNvSpPr txBox="1"/>
          <p:nvPr/>
        </p:nvSpPr>
        <p:spPr>
          <a:xfrm>
            <a:off x="539552" y="1556792"/>
            <a:ext cx="7272808" cy="3416320"/>
          </a:xfrm>
          <a:prstGeom prst="rect">
            <a:avLst/>
          </a:prstGeom>
          <a:noFill/>
        </p:spPr>
        <p:txBody>
          <a:bodyPr wrap="square" rtlCol="0">
            <a:spAutoFit/>
          </a:bodyPr>
          <a:lstStyle/>
          <a:p>
            <a:pPr marL="285750" indent="-285750">
              <a:buFont typeface="Wingdings" charset="2"/>
              <a:buChar char="Ø"/>
            </a:pPr>
            <a:r>
              <a:rPr lang="en-US" sz="2400" dirty="0" smtClean="0"/>
              <a:t>External magnetic field B</a:t>
            </a:r>
            <a:r>
              <a:rPr lang="en-US" cap="small" dirty="0" smtClean="0"/>
              <a:t>0</a:t>
            </a:r>
            <a:r>
              <a:rPr lang="en-US" sz="2400" dirty="0" smtClean="0"/>
              <a:t> to make nucleus spin up.</a:t>
            </a:r>
          </a:p>
          <a:p>
            <a:pPr marL="285750" indent="-285750">
              <a:buFont typeface="Wingdings" charset="2"/>
              <a:buChar char="Ø"/>
            </a:pPr>
            <a:r>
              <a:rPr lang="en-US" sz="2400" dirty="0" smtClean="0"/>
              <a:t>Apply a electromagnetic radiation at frequency f (radio frequency) can change state of nucleus. Thus they will jump to another energy state (=resonance) and will spin down (change of the frequency). It’s the chemical shift.</a:t>
            </a:r>
          </a:p>
          <a:p>
            <a:pPr marL="285750" indent="-285750">
              <a:buFont typeface="Wingdings" charset="2"/>
              <a:buChar char="Ø"/>
            </a:pPr>
            <a:endParaRPr lang="en-US" sz="2400" dirty="0" smtClean="0"/>
          </a:p>
          <a:p>
            <a:pPr marL="285750" indent="-285750">
              <a:buFont typeface="Wingdings" charset="2"/>
              <a:buChar char="Ø"/>
            </a:pPr>
            <a:r>
              <a:rPr lang="en-US" sz="2400" dirty="0" smtClean="0"/>
              <a:t>Each nucleus have different chemical shift, a different resonant frequency (</a:t>
            </a:r>
            <a:r>
              <a:rPr lang="en-US" sz="2400" dirty="0" err="1"/>
              <a:t>L</a:t>
            </a:r>
            <a:r>
              <a:rPr lang="en-US" sz="2400" dirty="0" err="1" smtClean="0"/>
              <a:t>armor</a:t>
            </a:r>
            <a:r>
              <a:rPr lang="en-US" sz="2400" dirty="0" smtClean="0"/>
              <a:t> frequency).</a:t>
            </a:r>
          </a:p>
        </p:txBody>
      </p:sp>
      <p:pic>
        <p:nvPicPr>
          <p:cNvPr id="18" name="Picture 17" descr="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4869160"/>
            <a:ext cx="5575300" cy="1130300"/>
          </a:xfrm>
          <a:prstGeom prst="rect">
            <a:avLst/>
          </a:prstGeom>
        </p:spPr>
      </p:pic>
      <p:sp>
        <p:nvSpPr>
          <p:cNvPr id="19" name="TextBox 18"/>
          <p:cNvSpPr txBox="1"/>
          <p:nvPr/>
        </p:nvSpPr>
        <p:spPr>
          <a:xfrm>
            <a:off x="7020272" y="5877272"/>
            <a:ext cx="1800200" cy="461665"/>
          </a:xfrm>
          <a:prstGeom prst="rect">
            <a:avLst/>
          </a:prstGeom>
          <a:noFill/>
        </p:spPr>
        <p:txBody>
          <a:bodyPr wrap="square" rtlCol="0">
            <a:spAutoFit/>
          </a:bodyPr>
          <a:lstStyle/>
          <a:p>
            <a:r>
              <a:rPr lang="en-US" sz="2400" dirty="0" smtClean="0"/>
              <a:t>Unit: hertz</a:t>
            </a:r>
            <a:endParaRPr lang="en-US" sz="2400" dirty="0"/>
          </a:p>
        </p:txBody>
      </p:sp>
      <p:sp>
        <p:nvSpPr>
          <p:cNvPr id="3" name="Slide Number Placeholder 2"/>
          <p:cNvSpPr>
            <a:spLocks noGrp="1"/>
          </p:cNvSpPr>
          <p:nvPr>
            <p:ph type="sldNum" sz="quarter" idx="12"/>
          </p:nvPr>
        </p:nvSpPr>
        <p:spPr/>
        <p:txBody>
          <a:bodyPr/>
          <a:lstStyle/>
          <a:p>
            <a:fld id="{552FFBCA-526A-654B-83B2-DBA7146BFAC9}" type="slidenum">
              <a:rPr lang="fr-BE" smtClean="0"/>
              <a:pPr/>
              <a:t>6</a:t>
            </a:fld>
            <a:endParaRPr lang="fr-BE"/>
          </a:p>
        </p:txBody>
      </p:sp>
    </p:spTree>
    <p:extLst>
      <p:ext uri="{BB962C8B-B14F-4D97-AF65-F5344CB8AC3E}">
        <p14:creationId xmlns:p14="http://schemas.microsoft.com/office/powerpoint/2010/main" val="38457800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16632"/>
            <a:ext cx="7772400" cy="1470025"/>
          </a:xfrm>
        </p:spPr>
        <p:txBody>
          <a:bodyPr/>
          <a:lstStyle/>
          <a:p>
            <a:r>
              <a:rPr lang="en-US" dirty="0" smtClean="0"/>
              <a:t>Chemical shift unit</a:t>
            </a:r>
            <a:endParaRPr lang="en-US" dirty="0"/>
          </a:p>
        </p:txBody>
      </p:sp>
      <p:sp>
        <p:nvSpPr>
          <p:cNvPr id="3" name="Subtitle 2"/>
          <p:cNvSpPr>
            <a:spLocks noGrp="1"/>
          </p:cNvSpPr>
          <p:nvPr>
            <p:ph type="subTitle" idx="1"/>
          </p:nvPr>
        </p:nvSpPr>
        <p:spPr>
          <a:xfrm>
            <a:off x="467544" y="1340768"/>
            <a:ext cx="7632848" cy="4536504"/>
          </a:xfrm>
        </p:spPr>
        <p:txBody>
          <a:bodyPr/>
          <a:lstStyle/>
          <a:p>
            <a:pPr algn="l"/>
            <a:r>
              <a:rPr lang="en-US" dirty="0" smtClean="0">
                <a:solidFill>
                  <a:srgbClr val="000000"/>
                </a:solidFill>
              </a:rPr>
              <a:t>Scientists use different experimental materials and conditions (different spectrometer, different B_0). Consequence? Not the same value of CS for a same molecule</a:t>
            </a:r>
          </a:p>
          <a:p>
            <a:pPr algn="l"/>
            <a:r>
              <a:rPr lang="en-US" dirty="0" smtClean="0">
                <a:solidFill>
                  <a:srgbClr val="000000"/>
                </a:solidFill>
              </a:rPr>
              <a:t>So we want a standard way of comparing the same CS of the same molecule. That’s why we use PPM (Part Per Million) unit (instead of Hertz) in NMR</a:t>
            </a:r>
            <a:endParaRPr lang="en-US" dirty="0">
              <a:solidFill>
                <a:srgbClr val="000000"/>
              </a:solidFill>
            </a:endParaRPr>
          </a:p>
        </p:txBody>
      </p:sp>
      <p:sp>
        <p:nvSpPr>
          <p:cNvPr id="5" name="Slide Number Placeholder 4"/>
          <p:cNvSpPr>
            <a:spLocks noGrp="1"/>
          </p:cNvSpPr>
          <p:nvPr>
            <p:ph type="sldNum" sz="quarter" idx="12"/>
          </p:nvPr>
        </p:nvSpPr>
        <p:spPr/>
        <p:txBody>
          <a:bodyPr/>
          <a:lstStyle/>
          <a:p>
            <a:fld id="{552FFBCA-526A-654B-83B2-DBA7146BFAC9}" type="slidenum">
              <a:rPr lang="fr-BE" smtClean="0"/>
              <a:pPr/>
              <a:t>7</a:t>
            </a:fld>
            <a:endParaRPr lang="fr-BE"/>
          </a:p>
        </p:txBody>
      </p:sp>
    </p:spTree>
    <p:extLst>
      <p:ext uri="{BB962C8B-B14F-4D97-AF65-F5344CB8AC3E}">
        <p14:creationId xmlns:p14="http://schemas.microsoft.com/office/powerpoint/2010/main" val="332983267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1470025"/>
          </a:xfrm>
        </p:spPr>
        <p:txBody>
          <a:bodyPr/>
          <a:lstStyle/>
          <a:p>
            <a:r>
              <a:rPr lang="en-US" dirty="0" smtClean="0"/>
              <a:t>NMR spectrum</a:t>
            </a:r>
            <a:endParaRPr lang="en-US" dirty="0"/>
          </a:p>
        </p:txBody>
      </p:sp>
      <p:sp>
        <p:nvSpPr>
          <p:cNvPr id="3" name="Subtitle 2"/>
          <p:cNvSpPr>
            <a:spLocks noGrp="1"/>
          </p:cNvSpPr>
          <p:nvPr>
            <p:ph type="subTitle" idx="1"/>
          </p:nvPr>
        </p:nvSpPr>
        <p:spPr>
          <a:xfrm>
            <a:off x="488225" y="1556792"/>
            <a:ext cx="8640960" cy="1080120"/>
          </a:xfrm>
        </p:spPr>
        <p:txBody>
          <a:bodyPr/>
          <a:lstStyle/>
          <a:p>
            <a:pPr algn="l"/>
            <a:r>
              <a:rPr lang="en-US" dirty="0" smtClean="0">
                <a:solidFill>
                  <a:srgbClr val="000000"/>
                </a:solidFill>
              </a:rPr>
              <a:t>Describe the CS value of proton inside atoms.</a:t>
            </a:r>
            <a:endParaRPr lang="en-US" dirty="0">
              <a:solidFill>
                <a:srgbClr val="000000"/>
              </a:solidFill>
            </a:endParaRPr>
          </a:p>
        </p:txBody>
      </p:sp>
      <p:pic>
        <p:nvPicPr>
          <p:cNvPr id="5" name="Picture 4" descr="1DNM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420888"/>
            <a:ext cx="7327652" cy="3681815"/>
          </a:xfrm>
          <a:prstGeom prst="rect">
            <a:avLst/>
          </a:prstGeom>
        </p:spPr>
      </p:pic>
      <p:sp>
        <p:nvSpPr>
          <p:cNvPr id="6" name="Slide Number Placeholder 5"/>
          <p:cNvSpPr>
            <a:spLocks noGrp="1"/>
          </p:cNvSpPr>
          <p:nvPr>
            <p:ph type="sldNum" sz="quarter" idx="12"/>
          </p:nvPr>
        </p:nvSpPr>
        <p:spPr/>
        <p:txBody>
          <a:bodyPr/>
          <a:lstStyle/>
          <a:p>
            <a:fld id="{552FFBCA-526A-654B-83B2-DBA7146BFAC9}" type="slidenum">
              <a:rPr lang="fr-BE" smtClean="0"/>
              <a:pPr/>
              <a:t>8</a:t>
            </a:fld>
            <a:endParaRPr lang="fr-BE"/>
          </a:p>
        </p:txBody>
      </p:sp>
    </p:spTree>
    <p:extLst>
      <p:ext uri="{BB962C8B-B14F-4D97-AF65-F5344CB8AC3E}">
        <p14:creationId xmlns:p14="http://schemas.microsoft.com/office/powerpoint/2010/main" val="28852223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3528" y="2132856"/>
            <a:ext cx="9361040" cy="3960440"/>
          </a:xfrm>
        </p:spPr>
        <p:txBody>
          <a:bodyPr/>
          <a:lstStyle/>
          <a:p>
            <a:pPr marL="457200" indent="-457200" algn="l">
              <a:buFont typeface="Wingdings" charset="2"/>
              <a:buChar char="ü"/>
              <a:defRPr/>
            </a:pPr>
            <a:r>
              <a:rPr lang="fr-BE" dirty="0" smtClean="0">
                <a:solidFill>
                  <a:schemeClr val="bg1">
                    <a:lumMod val="50000"/>
                  </a:schemeClr>
                </a:solidFill>
              </a:rPr>
              <a:t>Introduction of essential concepts</a:t>
            </a:r>
          </a:p>
          <a:p>
            <a:pPr marL="457200" indent="-457200" algn="l">
              <a:buFont typeface="Wingdings" charset="2"/>
              <a:buChar char="Ø"/>
              <a:defRPr/>
            </a:pPr>
            <a:r>
              <a:rPr lang="fr-BE" dirty="0" smtClean="0">
                <a:solidFill>
                  <a:srgbClr val="000000"/>
                </a:solidFill>
              </a:rPr>
              <a:t>Sequential steps for protein determination</a:t>
            </a:r>
          </a:p>
          <a:p>
            <a:pPr marL="457200" indent="-457200" algn="l">
              <a:buFont typeface="Wingdings" charset="2"/>
              <a:buChar char="§"/>
              <a:defRPr/>
            </a:pPr>
            <a:r>
              <a:rPr lang="fr-BE" dirty="0" smtClean="0">
                <a:solidFill>
                  <a:srgbClr val="7F7F7F"/>
                </a:solidFill>
              </a:rPr>
              <a:t>CASD-NMR</a:t>
            </a:r>
          </a:p>
          <a:p>
            <a:pPr marL="457200" indent="-457200" algn="l">
              <a:buFont typeface="Wingdings" charset="2"/>
              <a:buChar char="§"/>
              <a:defRPr/>
            </a:pPr>
            <a:r>
              <a:rPr lang="fr-BE" dirty="0">
                <a:solidFill>
                  <a:srgbClr val="7F7F7F"/>
                </a:solidFill>
              </a:rPr>
              <a:t>Result of CASD-NMR2010 for 10 masked data </a:t>
            </a:r>
            <a:r>
              <a:rPr lang="fr-BE" dirty="0" smtClean="0">
                <a:solidFill>
                  <a:srgbClr val="7F7F7F"/>
                </a:solidFill>
              </a:rPr>
              <a:t>sets</a:t>
            </a:r>
          </a:p>
          <a:p>
            <a:pPr marL="914400" lvl="1" indent="-457200" algn="l">
              <a:buFont typeface="Wingdings" charset="2"/>
              <a:buChar char="§"/>
              <a:defRPr/>
            </a:pPr>
            <a:r>
              <a:rPr lang="fr-BE" dirty="0" smtClean="0">
                <a:solidFill>
                  <a:srgbClr val="7F7F7F"/>
                </a:solidFill>
              </a:rPr>
              <a:t>Softwares</a:t>
            </a:r>
          </a:p>
          <a:p>
            <a:pPr marL="914400" lvl="1" indent="-457200" algn="l">
              <a:buFont typeface="Wingdings" charset="2"/>
              <a:buChar char="§"/>
              <a:defRPr/>
            </a:pPr>
            <a:r>
              <a:rPr lang="fr-FR" dirty="0" err="1">
                <a:solidFill>
                  <a:srgbClr val="7F7F7F"/>
                </a:solidFill>
              </a:rPr>
              <a:t>Accuracy</a:t>
            </a:r>
            <a:r>
              <a:rPr lang="fr-FR" dirty="0">
                <a:solidFill>
                  <a:srgbClr val="7F7F7F"/>
                </a:solidFill>
              </a:rPr>
              <a:t> and convergence</a:t>
            </a:r>
          </a:p>
          <a:p>
            <a:pPr marL="914400" lvl="1" indent="-457200" algn="l">
              <a:buFont typeface="Wingdings" charset="2"/>
              <a:buChar char="§"/>
              <a:defRPr/>
            </a:pPr>
            <a:r>
              <a:rPr lang="fr-FR" dirty="0" err="1">
                <a:solidFill>
                  <a:srgbClr val="7F7F7F"/>
                </a:solidFill>
              </a:rPr>
              <a:t>Geometric</a:t>
            </a:r>
            <a:r>
              <a:rPr lang="fr-FR" dirty="0">
                <a:solidFill>
                  <a:srgbClr val="7F7F7F"/>
                </a:solidFill>
              </a:rPr>
              <a:t> and </a:t>
            </a:r>
            <a:r>
              <a:rPr lang="fr-FR" dirty="0" err="1">
                <a:solidFill>
                  <a:srgbClr val="7F7F7F"/>
                </a:solidFill>
              </a:rPr>
              <a:t>Stereochemical</a:t>
            </a:r>
            <a:endParaRPr lang="fr-FR" dirty="0">
              <a:solidFill>
                <a:srgbClr val="7F7F7F"/>
              </a:solidFill>
            </a:endParaRPr>
          </a:p>
          <a:p>
            <a:pPr marL="914400" lvl="1" indent="-457200" algn="l">
              <a:buFont typeface="Wingdings" charset="2"/>
              <a:buChar char="§"/>
              <a:defRPr/>
            </a:pPr>
            <a:r>
              <a:rPr lang="fr-FR" dirty="0">
                <a:solidFill>
                  <a:srgbClr val="7F7F7F"/>
                </a:solidFill>
              </a:rPr>
              <a:t>Agreement </a:t>
            </a:r>
            <a:r>
              <a:rPr lang="fr-FR" dirty="0" err="1">
                <a:solidFill>
                  <a:srgbClr val="7F7F7F"/>
                </a:solidFill>
              </a:rPr>
              <a:t>with</a:t>
            </a:r>
            <a:r>
              <a:rPr lang="fr-FR" dirty="0">
                <a:solidFill>
                  <a:srgbClr val="7F7F7F"/>
                </a:solidFill>
              </a:rPr>
              <a:t> the data</a:t>
            </a:r>
            <a:endParaRPr lang="fr-BE" dirty="0">
              <a:solidFill>
                <a:srgbClr val="7F7F7F"/>
              </a:solidFill>
            </a:endParaRPr>
          </a:p>
          <a:p>
            <a:pPr marL="457200" indent="-457200" algn="l">
              <a:buFont typeface="Wingdings" charset="2"/>
              <a:buChar char="§"/>
              <a:defRPr/>
            </a:pPr>
            <a:endParaRPr lang="fr-BE" dirty="0">
              <a:solidFill>
                <a:srgbClr val="7F7F7F"/>
              </a:solidFill>
            </a:endParaRPr>
          </a:p>
          <a:p>
            <a:pPr marL="457200" indent="-457200" algn="l">
              <a:buFont typeface="Wingdings" charset="2"/>
              <a:buChar char="§"/>
              <a:defRPr/>
            </a:pPr>
            <a:endParaRPr lang="fr-BE" dirty="0" smtClean="0">
              <a:solidFill>
                <a:srgbClr val="BFBFBF"/>
              </a:solidFill>
            </a:endParaRPr>
          </a:p>
          <a:p>
            <a:pPr marL="457200" indent="-457200" algn="l">
              <a:buFont typeface="Wingdings" charset="2"/>
              <a:buChar char="§"/>
              <a:defRPr/>
            </a:pPr>
            <a:endParaRPr lang="fr-BE" dirty="0"/>
          </a:p>
        </p:txBody>
      </p:sp>
      <p:sp>
        <p:nvSpPr>
          <p:cNvPr id="19461" name="Titre 1"/>
          <p:cNvSpPr txBox="1">
            <a:spLocks/>
          </p:cNvSpPr>
          <p:nvPr/>
        </p:nvSpPr>
        <p:spPr bwMode="auto">
          <a:xfrm>
            <a:off x="3347864" y="620688"/>
            <a:ext cx="252028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charset="0"/>
                <a:ea typeface="ＭＳ Ｐゴシック" charset="0"/>
                <a:cs typeface="Arial" charset="0"/>
              </a:defRPr>
            </a:lvl1pPr>
            <a:lvl2pPr marL="37931725" indent="-37474525" eaLnBrk="0" hangingPunct="0">
              <a:defRPr sz="2400">
                <a:solidFill>
                  <a:schemeClr val="tx1"/>
                </a:solidFill>
                <a:latin typeface="Calibri" charset="0"/>
                <a:ea typeface="Arial" charset="0"/>
                <a:cs typeface="Arial" charset="0"/>
              </a:defRPr>
            </a:lvl2pPr>
            <a:lvl3pPr eaLnBrk="0" hangingPunct="0">
              <a:defRPr sz="2400">
                <a:solidFill>
                  <a:schemeClr val="tx1"/>
                </a:solidFill>
                <a:latin typeface="Calibri" charset="0"/>
                <a:ea typeface="Arial" charset="0"/>
                <a:cs typeface="Arial" charset="0"/>
              </a:defRPr>
            </a:lvl3pPr>
            <a:lvl4pPr eaLnBrk="0" hangingPunct="0">
              <a:defRPr sz="2400">
                <a:solidFill>
                  <a:schemeClr val="tx1"/>
                </a:solidFill>
                <a:latin typeface="Calibri" charset="0"/>
                <a:ea typeface="Arial" charset="0"/>
                <a:cs typeface="Arial" charset="0"/>
              </a:defRPr>
            </a:lvl4pPr>
            <a:lvl5pPr eaLnBrk="0" hangingPunct="0">
              <a:defRPr sz="2400">
                <a:solidFill>
                  <a:schemeClr val="tx1"/>
                </a:solidFill>
                <a:latin typeface="Calibri" charset="0"/>
                <a:ea typeface="Arial" charset="0"/>
                <a:cs typeface="Arial" charset="0"/>
              </a:defRPr>
            </a:lvl5pPr>
            <a:lvl6pPr marL="457200" eaLnBrk="0" fontAlgn="base" hangingPunct="0">
              <a:spcBef>
                <a:spcPct val="0"/>
              </a:spcBef>
              <a:spcAft>
                <a:spcPct val="0"/>
              </a:spcAft>
              <a:defRPr sz="2400">
                <a:solidFill>
                  <a:schemeClr val="tx1"/>
                </a:solidFill>
                <a:latin typeface="Calibri" charset="0"/>
                <a:ea typeface="Arial" charset="0"/>
                <a:cs typeface="Arial" charset="0"/>
              </a:defRPr>
            </a:lvl6pPr>
            <a:lvl7pPr marL="914400" eaLnBrk="0" fontAlgn="base" hangingPunct="0">
              <a:spcBef>
                <a:spcPct val="0"/>
              </a:spcBef>
              <a:spcAft>
                <a:spcPct val="0"/>
              </a:spcAft>
              <a:defRPr sz="2400">
                <a:solidFill>
                  <a:schemeClr val="tx1"/>
                </a:solidFill>
                <a:latin typeface="Calibri" charset="0"/>
                <a:ea typeface="Arial" charset="0"/>
                <a:cs typeface="Arial" charset="0"/>
              </a:defRPr>
            </a:lvl7pPr>
            <a:lvl8pPr marL="1371600" eaLnBrk="0" fontAlgn="base" hangingPunct="0">
              <a:spcBef>
                <a:spcPct val="0"/>
              </a:spcBef>
              <a:spcAft>
                <a:spcPct val="0"/>
              </a:spcAft>
              <a:defRPr sz="2400">
                <a:solidFill>
                  <a:schemeClr val="tx1"/>
                </a:solidFill>
                <a:latin typeface="Calibri" charset="0"/>
                <a:ea typeface="Arial" charset="0"/>
                <a:cs typeface="Arial" charset="0"/>
              </a:defRPr>
            </a:lvl8pPr>
            <a:lvl9pPr marL="1828800" eaLnBrk="0" fontAlgn="base" hangingPunct="0">
              <a:spcBef>
                <a:spcPct val="0"/>
              </a:spcBef>
              <a:spcAft>
                <a:spcPct val="0"/>
              </a:spcAft>
              <a:defRPr sz="2400">
                <a:solidFill>
                  <a:schemeClr val="tx1"/>
                </a:solidFill>
                <a:latin typeface="Calibri" charset="0"/>
                <a:ea typeface="Arial" charset="0"/>
                <a:cs typeface="Arial" charset="0"/>
              </a:defRPr>
            </a:lvl9pPr>
          </a:lstStyle>
          <a:p>
            <a:pPr algn="ctr"/>
            <a:r>
              <a:rPr lang="fr-BE" sz="4000" u="sng" dirty="0" smtClean="0">
                <a:ea typeface="ヒラギノ角ゴ Pro W3" charset="0"/>
                <a:cs typeface="ヒラギノ角ゴ Pro W3" charset="0"/>
              </a:rPr>
              <a:t>Outline</a:t>
            </a:r>
            <a:endParaRPr lang="fr-BE" sz="4000" u="sng" dirty="0">
              <a:ea typeface="ヒラギノ角ゴ Pro W3" charset="0"/>
              <a:cs typeface="ヒラギノ角ゴ Pro W3" charset="0"/>
            </a:endParaRPr>
          </a:p>
        </p:txBody>
      </p:sp>
      <p:sp>
        <p:nvSpPr>
          <p:cNvPr id="4" name="Slide Number Placeholder 3"/>
          <p:cNvSpPr>
            <a:spLocks noGrp="1"/>
          </p:cNvSpPr>
          <p:nvPr>
            <p:ph type="sldNum" sz="quarter" idx="12"/>
          </p:nvPr>
        </p:nvSpPr>
        <p:spPr/>
        <p:txBody>
          <a:bodyPr/>
          <a:lstStyle/>
          <a:p>
            <a:fld id="{552FFBCA-526A-654B-83B2-DBA7146BFAC9}" type="slidenum">
              <a:rPr lang="fr-BE" smtClean="0"/>
              <a:pPr/>
              <a:t>9</a:t>
            </a:fld>
            <a:endParaRPr lang="fr-BE"/>
          </a:p>
        </p:txBody>
      </p:sp>
    </p:spTree>
    <p:extLst>
      <p:ext uri="{BB962C8B-B14F-4D97-AF65-F5344CB8AC3E}">
        <p14:creationId xmlns:p14="http://schemas.microsoft.com/office/powerpoint/2010/main" val="20311092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eption personnalisé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1539</TotalTime>
  <Words>898</Words>
  <Application>Microsoft Macintosh PowerPoint</Application>
  <PresentationFormat>On-screen Show (4:3)</PresentationFormat>
  <Paragraphs>171</Paragraphs>
  <Slides>34</Slides>
  <Notes>2</Notes>
  <HiddenSlides>0</HiddenSlides>
  <MMClips>1</MMClips>
  <ScaleCrop>false</ScaleCrop>
  <HeadingPairs>
    <vt:vector size="4" baseType="variant">
      <vt:variant>
        <vt:lpstr>Theme</vt:lpstr>
      </vt:variant>
      <vt:variant>
        <vt:i4>3</vt:i4>
      </vt:variant>
      <vt:variant>
        <vt:lpstr>Slide Titles</vt:lpstr>
      </vt:variant>
      <vt:variant>
        <vt:i4>34</vt:i4>
      </vt:variant>
    </vt:vector>
  </HeadingPairs>
  <TitlesOfParts>
    <vt:vector size="37" baseType="lpstr">
      <vt:lpstr>1_Thème Office</vt:lpstr>
      <vt:lpstr>2_Thème Office</vt:lpstr>
      <vt:lpstr>Conception personnalisée</vt:lpstr>
      <vt:lpstr>NMR and protein structure determination</vt:lpstr>
      <vt:lpstr>PowerPoint Presentation</vt:lpstr>
      <vt:lpstr>Nuclear spin</vt:lpstr>
      <vt:lpstr>PowerPoint Presentation</vt:lpstr>
      <vt:lpstr>Nuclear spin and energy state</vt:lpstr>
      <vt:lpstr>Energy and chemical shift</vt:lpstr>
      <vt:lpstr>Chemical shift unit</vt:lpstr>
      <vt:lpstr>NMR spectrum</vt:lpstr>
      <vt:lpstr>PowerPoint Presentation</vt:lpstr>
      <vt:lpstr>First step: resonance assignment</vt:lpstr>
      <vt:lpstr>Nuclear Overhauser Effect (NOE)</vt:lpstr>
      <vt:lpstr>Nuclear Overhauser Effect Spectroscopy (NOESY)</vt:lpstr>
      <vt:lpstr>Second step: NOESY assignment</vt:lpstr>
      <vt:lpstr>Additional conformational restraints</vt:lpstr>
      <vt:lpstr>Third step: Structure generation</vt:lpstr>
      <vt:lpstr>Fourth step: The structure refinement</vt:lpstr>
      <vt:lpstr>PowerPoint Presentation</vt:lpstr>
      <vt:lpstr>Critical assessment of Automated Structure Determination of protein by NMR</vt:lpstr>
      <vt:lpstr>PowerPoint Presentation</vt:lpstr>
      <vt:lpstr>Softwares</vt:lpstr>
      <vt:lpstr>Softwares</vt:lpstr>
      <vt:lpstr>Results</vt:lpstr>
      <vt:lpstr>Accuracy and convergence</vt:lpstr>
      <vt:lpstr>Results of the programs</vt:lpstr>
      <vt:lpstr>Conclusion</vt:lpstr>
      <vt:lpstr>PowerPoint Presentation</vt:lpstr>
      <vt:lpstr>Results of the targets</vt:lpstr>
      <vt:lpstr>Results of the targets</vt:lpstr>
      <vt:lpstr>Other measure of accuracy</vt:lpstr>
      <vt:lpstr>Geometric and Stereochemical</vt:lpstr>
      <vt:lpstr>Geometric and Stereochemical</vt:lpstr>
      <vt:lpstr>Procheck(all) and MolProbity clash</vt:lpstr>
      <vt:lpstr>Agreement with the data</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Utilisateur Windows</dc:creator>
  <cp:keywords/>
  <dc:description/>
  <cp:lastModifiedBy>Nicolas Potie</cp:lastModifiedBy>
  <cp:revision>99</cp:revision>
  <cp:lastPrinted>2013-06-17T09:51:43Z</cp:lastPrinted>
  <dcterms:created xsi:type="dcterms:W3CDTF">2015-01-06T08:28:56Z</dcterms:created>
  <dcterms:modified xsi:type="dcterms:W3CDTF">2016-02-29T07:25:52Z</dcterms:modified>
  <cp:category/>
</cp:coreProperties>
</file>